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01"/>
  </p:notesMasterIdLst>
  <p:handoutMasterIdLst>
    <p:handoutMasterId r:id="rId102"/>
  </p:handoutMasterIdLst>
  <p:sldIdLst>
    <p:sldId id="355" r:id="rId2"/>
    <p:sldId id="365" r:id="rId3"/>
    <p:sldId id="366" r:id="rId4"/>
    <p:sldId id="256" r:id="rId5"/>
    <p:sldId id="346" r:id="rId6"/>
    <p:sldId id="367" r:id="rId7"/>
    <p:sldId id="347" r:id="rId8"/>
    <p:sldId id="345" r:id="rId9"/>
    <p:sldId id="343" r:id="rId10"/>
    <p:sldId id="344" r:id="rId11"/>
    <p:sldId id="257" r:id="rId12"/>
    <p:sldId id="258" r:id="rId13"/>
    <p:sldId id="351" r:id="rId14"/>
    <p:sldId id="259" r:id="rId15"/>
    <p:sldId id="260" r:id="rId16"/>
    <p:sldId id="356" r:id="rId17"/>
    <p:sldId id="261" r:id="rId18"/>
    <p:sldId id="262" r:id="rId19"/>
    <p:sldId id="263" r:id="rId20"/>
    <p:sldId id="264" r:id="rId21"/>
    <p:sldId id="266" r:id="rId22"/>
    <p:sldId id="267" r:id="rId23"/>
    <p:sldId id="268" r:id="rId24"/>
    <p:sldId id="270" r:id="rId25"/>
    <p:sldId id="265" r:id="rId26"/>
    <p:sldId id="357" r:id="rId27"/>
    <p:sldId id="273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352" r:id="rId39"/>
    <p:sldId id="285" r:id="rId40"/>
    <p:sldId id="286" r:id="rId41"/>
    <p:sldId id="290" r:id="rId42"/>
    <p:sldId id="289" r:id="rId43"/>
    <p:sldId id="291" r:id="rId44"/>
    <p:sldId id="292" r:id="rId45"/>
    <p:sldId id="359" r:id="rId46"/>
    <p:sldId id="293" r:id="rId47"/>
    <p:sldId id="294" r:id="rId48"/>
    <p:sldId id="295" r:id="rId49"/>
    <p:sldId id="353" r:id="rId50"/>
    <p:sldId id="297" r:id="rId51"/>
    <p:sldId id="358" r:id="rId52"/>
    <p:sldId id="301" r:id="rId53"/>
    <p:sldId id="354" r:id="rId54"/>
    <p:sldId id="303" r:id="rId55"/>
    <p:sldId id="302" r:id="rId56"/>
    <p:sldId id="304" r:id="rId57"/>
    <p:sldId id="298" r:id="rId58"/>
    <p:sldId id="299" r:id="rId59"/>
    <p:sldId id="300" r:id="rId60"/>
    <p:sldId id="305" r:id="rId61"/>
    <p:sldId id="313" r:id="rId62"/>
    <p:sldId id="306" r:id="rId63"/>
    <p:sldId id="307" r:id="rId64"/>
    <p:sldId id="360" r:id="rId65"/>
    <p:sldId id="308" r:id="rId66"/>
    <p:sldId id="309" r:id="rId67"/>
    <p:sldId id="370" r:id="rId68"/>
    <p:sldId id="274" r:id="rId69"/>
    <p:sldId id="310" r:id="rId70"/>
    <p:sldId id="311" r:id="rId71"/>
    <p:sldId id="312" r:id="rId72"/>
    <p:sldId id="314" r:id="rId73"/>
    <p:sldId id="368" r:id="rId74"/>
    <p:sldId id="317" r:id="rId75"/>
    <p:sldId id="361" r:id="rId76"/>
    <p:sldId id="316" r:id="rId77"/>
    <p:sldId id="318" r:id="rId78"/>
    <p:sldId id="319" r:id="rId79"/>
    <p:sldId id="369" r:id="rId80"/>
    <p:sldId id="321" r:id="rId81"/>
    <p:sldId id="320" r:id="rId82"/>
    <p:sldId id="322" r:id="rId83"/>
    <p:sldId id="324" r:id="rId84"/>
    <p:sldId id="325" r:id="rId85"/>
    <p:sldId id="333" r:id="rId86"/>
    <p:sldId id="362" r:id="rId87"/>
    <p:sldId id="327" r:id="rId88"/>
    <p:sldId id="328" r:id="rId89"/>
    <p:sldId id="329" r:id="rId90"/>
    <p:sldId id="330" r:id="rId91"/>
    <p:sldId id="363" r:id="rId92"/>
    <p:sldId id="331" r:id="rId93"/>
    <p:sldId id="332" r:id="rId94"/>
    <p:sldId id="334" r:id="rId95"/>
    <p:sldId id="335" r:id="rId96"/>
    <p:sldId id="336" r:id="rId97"/>
    <p:sldId id="337" r:id="rId98"/>
    <p:sldId id="350" r:id="rId99"/>
    <p:sldId id="364" r:id="rId100"/>
  </p:sldIdLst>
  <p:sldSz cx="12192000" cy="6858000"/>
  <p:notesSz cx="6858000" cy="9144000"/>
  <p:embeddedFontLst>
    <p:embeddedFont>
      <p:font typeface="Cascadia Mono" panose="020B0604020202020204" charset="0"/>
      <p:regular r:id="rId103"/>
      <p:bold r:id="rId104"/>
    </p:embeddedFont>
    <p:embeddedFont>
      <p:font typeface="EmbedMenlo" panose="020B0609030804020204" charset="0"/>
      <p:regular r:id="rId105"/>
      <p:bold r:id="rId106"/>
      <p:italic r:id="rId107"/>
      <p:boldItalic r:id="rId108"/>
    </p:embeddedFont>
    <p:embeddedFont>
      <p:font typeface="Open Sans ExtraBold" panose="020B0906030804020204" pitchFamily="34" charset="0"/>
      <p:bold r:id="rId109"/>
      <p:italic r:id="rId110"/>
      <p:boldItalic r:id="rId1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FA23BDF-0B22-684F-A826-03BC5782DE24}">
          <p14:sldIdLst>
            <p14:sldId id="355"/>
            <p14:sldId id="365"/>
            <p14:sldId id="366"/>
            <p14:sldId id="256"/>
            <p14:sldId id="346"/>
            <p14:sldId id="367"/>
          </p14:sldIdLst>
        </p14:section>
        <p14:section name="A Recap on Classes" id="{15A6311F-99A1-F644-9510-D0485708B7C0}">
          <p14:sldIdLst>
            <p14:sldId id="347"/>
            <p14:sldId id="345"/>
            <p14:sldId id="343"/>
            <p14:sldId id="344"/>
            <p14:sldId id="257"/>
            <p14:sldId id="258"/>
            <p14:sldId id="351"/>
            <p14:sldId id="259"/>
            <p14:sldId id="260"/>
            <p14:sldId id="356"/>
            <p14:sldId id="261"/>
            <p14:sldId id="262"/>
            <p14:sldId id="263"/>
            <p14:sldId id="264"/>
            <p14:sldId id="266"/>
            <p14:sldId id="267"/>
            <p14:sldId id="268"/>
            <p14:sldId id="270"/>
            <p14:sldId id="265"/>
            <p14:sldId id="357"/>
          </p14:sldIdLst>
        </p14:section>
        <p14:section name="Inheritance" id="{AC4DEF9A-7538-0040-87E0-266618A45113}">
          <p14:sldIdLst>
            <p14:sldId id="273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352"/>
            <p14:sldId id="285"/>
            <p14:sldId id="286"/>
            <p14:sldId id="290"/>
            <p14:sldId id="289"/>
            <p14:sldId id="291"/>
            <p14:sldId id="292"/>
            <p14:sldId id="359"/>
            <p14:sldId id="293"/>
            <p14:sldId id="294"/>
            <p14:sldId id="295"/>
            <p14:sldId id="353"/>
            <p14:sldId id="297"/>
            <p14:sldId id="358"/>
            <p14:sldId id="301"/>
            <p14:sldId id="354"/>
            <p14:sldId id="303"/>
            <p14:sldId id="302"/>
            <p14:sldId id="304"/>
            <p14:sldId id="298"/>
            <p14:sldId id="299"/>
            <p14:sldId id="300"/>
            <p14:sldId id="305"/>
            <p14:sldId id="313"/>
            <p14:sldId id="306"/>
            <p14:sldId id="307"/>
            <p14:sldId id="360"/>
            <p14:sldId id="308"/>
            <p14:sldId id="309"/>
            <p14:sldId id="370"/>
          </p14:sldIdLst>
        </p14:section>
        <p14:section name="Virtual Functions" id="{13EBD3E5-C953-3548-83FB-7A1D65B1FA4F}">
          <p14:sldIdLst>
            <p14:sldId id="274"/>
            <p14:sldId id="310"/>
            <p14:sldId id="311"/>
            <p14:sldId id="312"/>
            <p14:sldId id="314"/>
            <p14:sldId id="368"/>
            <p14:sldId id="317"/>
            <p14:sldId id="361"/>
            <p14:sldId id="316"/>
            <p14:sldId id="318"/>
            <p14:sldId id="319"/>
            <p14:sldId id="369"/>
            <p14:sldId id="321"/>
            <p14:sldId id="320"/>
            <p14:sldId id="322"/>
            <p14:sldId id="324"/>
            <p14:sldId id="325"/>
            <p14:sldId id="333"/>
            <p14:sldId id="362"/>
            <p14:sldId id="327"/>
            <p14:sldId id="328"/>
            <p14:sldId id="329"/>
            <p14:sldId id="330"/>
            <p14:sldId id="363"/>
          </p14:sldIdLst>
        </p14:section>
        <p14:section name="Closing Thoughts" id="{98304B5D-171E-EF4D-BBCD-0EA2FFAC36AA}">
          <p14:sldIdLst>
            <p14:sldId id="331"/>
            <p14:sldId id="332"/>
            <p14:sldId id="334"/>
            <p14:sldId id="335"/>
            <p14:sldId id="336"/>
            <p14:sldId id="337"/>
            <p14:sldId id="350"/>
            <p14:sldId id="36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1D4CDAD-A7D4-D519-77EB-928843413EA3}" name="Jacob Tristan Roberts-Baca" initials="JR" userId="S::jtrb@stanford.edu::e3508e99-c5b6-4206-a7be-b82194bb86e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1FF"/>
    <a:srgbClr val="D73A48"/>
    <a:srgbClr val="005CC5"/>
    <a:srgbClr val="D8B1FF"/>
    <a:srgbClr val="626B74"/>
    <a:srgbClr val="6F42C1"/>
    <a:srgbClr val="D9D9D9"/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70FAC7-585B-5947-9C58-FE884B67A9D8}" v="1798" dt="2025-04-29T18:21:33.2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49"/>
    <p:restoredTop sz="94754"/>
  </p:normalViewPr>
  <p:slideViewPr>
    <p:cSldViewPr snapToGrid="0">
      <p:cViewPr>
        <p:scale>
          <a:sx n="75" d="100"/>
          <a:sy n="75" d="100"/>
        </p:scale>
        <p:origin x="-912" y="6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35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microsoft.com/office/2018/10/relationships/authors" Target="author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font" Target="fonts/font5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.fntdata"/><Relationship Id="rId108" Type="http://schemas.openxmlformats.org/officeDocument/2006/relationships/font" Target="fonts/font6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7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8.fntdata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9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D80EBC-E5A6-79C5-31A9-A85F0DF774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446745-7FC9-8E32-F75E-76402E3794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D70C79-ABBA-8D4C-AA57-740F6E885AC0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6C78D-D216-0BB1-517F-ECEE1D5DAB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53DCA6-F535-1F04-8775-81FC364144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239AA-F45B-4A41-A810-64F4C49C6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974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8E1FA-90DA-5644-8EBF-855555DD9142}" type="datetimeFigureOut">
              <a:rPr lang="en-US" smtClean="0"/>
              <a:t>7/23/2025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2D5F9-251C-7F4B-9F15-D98877F7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86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35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686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13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33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B5F7-400F-A2BD-7D37-27D332265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B3DA46-CED6-7B43-2010-3F44EBC30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93120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9162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32A7EA-75A7-4FF6-88BA-67316A6177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0655" y="3561869"/>
            <a:ext cx="11390690" cy="893097"/>
          </a:xfrm>
          <a:noFill/>
        </p:spPr>
        <p:txBody>
          <a:bodyPr>
            <a:noAutofit/>
          </a:bodyPr>
          <a:lstStyle>
            <a:lvl1pPr marL="12700" indent="0" algn="ctr">
              <a:buNone/>
              <a:defRPr sz="360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defRPr>
            </a:lvl1pPr>
          </a:lstStyle>
          <a:p>
            <a:pPr lvl="0"/>
            <a:r>
              <a:rPr lang="en-US" dirty="0"/>
              <a:t>106l.vercel.app/room-name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988078-F97E-71A4-7467-F4A3C5433668}"/>
              </a:ext>
            </a:extLst>
          </p:cNvPr>
          <p:cNvSpPr txBox="1"/>
          <p:nvPr userDrawn="1"/>
        </p:nvSpPr>
        <p:spPr>
          <a:xfrm>
            <a:off x="400655" y="2628781"/>
            <a:ext cx="1139069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b="1" dirty="0">
                <a:latin typeface="+mj-lt"/>
              </a:rPr>
              <a:t>Let’s code this together 👫</a:t>
            </a:r>
          </a:p>
        </p:txBody>
      </p:sp>
    </p:spTree>
    <p:extLst>
      <p:ext uri="{BB962C8B-B14F-4D97-AF65-F5344CB8AC3E}">
        <p14:creationId xmlns:p14="http://schemas.microsoft.com/office/powerpoint/2010/main" val="265107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5228A85-17FE-021C-B8B3-9BA3B6710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4781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5672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1541417"/>
            <a:ext cx="11404600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8981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700" y="630736"/>
            <a:ext cx="553817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1541417"/>
            <a:ext cx="5538177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DF7D33-97FC-A655-63C7-39D03C3D72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0122" y="1541417"/>
            <a:ext cx="5538177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97D937-0E1C-B623-D465-8112261F9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0122" y="622663"/>
            <a:ext cx="5538177" cy="766989"/>
          </a:xfrm>
        </p:spPr>
        <p:txBody>
          <a:bodyPr anchor="ctr">
            <a:normAutofit/>
          </a:bodyPr>
          <a:lstStyle>
            <a:lvl1pPr marL="12700" indent="0">
              <a:buNone/>
              <a:defRPr sz="3600" b="1" i="0">
                <a:latin typeface="+mn-lt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Title…</a:t>
            </a:r>
          </a:p>
        </p:txBody>
      </p:sp>
    </p:spTree>
    <p:extLst>
      <p:ext uri="{BB962C8B-B14F-4D97-AF65-F5344CB8AC3E}">
        <p14:creationId xmlns:p14="http://schemas.microsoft.com/office/powerpoint/2010/main" val="425890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d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700" y="630736"/>
            <a:ext cx="553817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2292096"/>
            <a:ext cx="5538177" cy="403032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DF7D33-97FC-A655-63C7-39D03C3D72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0122" y="2292095"/>
            <a:ext cx="5538177" cy="40303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97D937-0E1C-B623-D465-8112261F9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0122" y="622663"/>
            <a:ext cx="5538177" cy="766989"/>
          </a:xfrm>
        </p:spPr>
        <p:txBody>
          <a:bodyPr anchor="ctr">
            <a:normAutofit/>
          </a:bodyPr>
          <a:lstStyle>
            <a:lvl1pPr marL="12700" indent="0">
              <a:buNone/>
              <a:defRPr sz="3600" b="1" i="0">
                <a:latin typeface="+mn-lt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Title…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829D3D3-AFAF-48B7-16B6-4D3973734E0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93700" y="1541416"/>
            <a:ext cx="5538177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2832094-13F0-2F68-4EE0-AE99D9D1DF0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60121" y="1541415"/>
            <a:ext cx="5538177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9977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2286000"/>
            <a:ext cx="11404600" cy="40364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B6952CC-7606-1503-DA69-7B64A2CBB1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4413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97-C797-EE19-605A-6A06404F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045505"/>
            <a:ext cx="11404600" cy="766989"/>
          </a:xfrm>
        </p:spPr>
        <p:txBody>
          <a:bodyPr>
            <a:no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8164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97-C797-EE19-605A-6A06404F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045505"/>
            <a:ext cx="11404600" cy="766989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9968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027794-B941-2626-D5A5-1743066A53E5}"/>
              </a:ext>
            </a:extLst>
          </p:cNvPr>
          <p:cNvGrpSpPr/>
          <p:nvPr userDrawn="1"/>
        </p:nvGrpSpPr>
        <p:grpSpPr>
          <a:xfrm>
            <a:off x="4112677" y="1066910"/>
            <a:ext cx="3966646" cy="4724180"/>
            <a:chOff x="3649000" y="1222454"/>
            <a:chExt cx="3966646" cy="472418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7A2B90F-0DC5-C82B-0450-B6A7AD955F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70000"/>
            </a:blip>
            <a:srcRect l="445" t="1999" r="1"/>
            <a:stretch/>
          </p:blipFill>
          <p:spPr>
            <a:xfrm>
              <a:off x="3804749" y="1222454"/>
              <a:ext cx="3655148" cy="420260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2BF6CA-FBA8-F81A-8B02-4451CF35C963}"/>
                </a:ext>
              </a:extLst>
            </p:cNvPr>
            <p:cNvSpPr txBox="1"/>
            <p:nvPr userDrawn="1"/>
          </p:nvSpPr>
          <p:spPr>
            <a:xfrm>
              <a:off x="3649000" y="5577302"/>
              <a:ext cx="39666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0" dirty="0" err="1">
                  <a:solidFill>
                    <a:schemeClr val="bg1">
                      <a:lumMod val="65000"/>
                    </a:schemeClr>
                  </a:solidFill>
                  <a:latin typeface="Cascadia Mono" panose="020B0609020000020004" pitchFamily="34" charset="0"/>
                  <a:ea typeface="Cascadia Mono" panose="020B0609020000020004" pitchFamily="34" charset="0"/>
                  <a:cs typeface="Cascadia Mono" panose="020B0609020000020004" pitchFamily="34" charset="0"/>
                </a:rPr>
                <a:t>bjarne_about_to_raise_hand</a:t>
              </a:r>
              <a:endParaRPr lang="en-US" b="0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34" charset="0"/>
                <a:ea typeface="Cascadia Mono" panose="020B0609020000020004" pitchFamily="34" charset="0"/>
                <a:cs typeface="Cascadia Mono" panose="020B0609020000020004" pitchFamily="34" charset="0"/>
              </a:endParaRPr>
            </a:p>
          </p:txBody>
        </p:sp>
      </p:grp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149784FE-97D8-B501-6D0F-4F85DDE4EE26}"/>
              </a:ext>
            </a:extLst>
          </p:cNvPr>
          <p:cNvSpPr txBox="1">
            <a:spLocks/>
          </p:cNvSpPr>
          <p:nvPr userDrawn="1"/>
        </p:nvSpPr>
        <p:spPr>
          <a:xfrm>
            <a:off x="393700" y="304550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dirty="0"/>
              <a:t>What questions do you have?</a:t>
            </a:r>
          </a:p>
        </p:txBody>
      </p:sp>
    </p:spTree>
    <p:extLst>
      <p:ext uri="{BB962C8B-B14F-4D97-AF65-F5344CB8AC3E}">
        <p14:creationId xmlns:p14="http://schemas.microsoft.com/office/powerpoint/2010/main" val="3328585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2B2D6-7D75-B395-93E3-F52F803B2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700" y="1397725"/>
            <a:ext cx="11404600" cy="4924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6A4324FB-ACCF-364A-8689-6F02E4D75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8658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7" r:id="rId4"/>
    <p:sldLayoutId id="2147483658" r:id="rId5"/>
    <p:sldLayoutId id="2147483655" r:id="rId6"/>
    <p:sldLayoutId id="2147483651" r:id="rId7"/>
    <p:sldLayoutId id="2147483652" r:id="rId8"/>
    <p:sldLayoutId id="2147483653" r:id="rId9"/>
    <p:sldLayoutId id="2147483656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+mj-lt"/>
          <a:ea typeface="Open Sans SemiBold" pitchFamily="2" charset="0"/>
          <a:cs typeface="Open Sans SemiBold" pitchFamily="2" charset="0"/>
        </a:defRPr>
      </a:lvl1pPr>
    </p:titleStyle>
    <p:bodyStyle>
      <a:lvl1pPr marL="349250" indent="-336550" algn="l" defTabSz="914400" rtl="0" eaLnBrk="1" latinLnBrk="0" hangingPunct="1">
        <a:lnSpc>
          <a:spcPct val="90000"/>
        </a:lnSpc>
        <a:spcBef>
          <a:spcPts val="1000"/>
        </a:spcBef>
        <a:buSzPct val="125000"/>
        <a:buFont typeface="Arial" panose="020B0604020202020204" pitchFamily="34" charset="0"/>
        <a:buChar char="•"/>
        <a:tabLst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381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70000" indent="-3508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22438" indent="-349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463" indent="-3365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sWDnYcsf2BJC3sNZ8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106l.vercel.app/inheritance" TargetMode="Externa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106l.vercel.app/inheritance" TargetMode="Externa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106l.vercel.app/inheritance" TargetMode="External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hyperlink" Target="https://en.cppreference.com/w/cpp/language/pimpl" TargetMode="Externa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0047BA-808A-90AB-B6DA-3F175B6A0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back! Attendance form below</a:t>
            </a:r>
          </a:p>
        </p:txBody>
      </p:sp>
      <p:pic>
        <p:nvPicPr>
          <p:cNvPr id="9" name="Picture 8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F9D9CEEC-8BFC-D7E1-5E5D-C1138895CD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06" t="4906" r="4906" b="4906"/>
          <a:stretch/>
        </p:blipFill>
        <p:spPr>
          <a:xfrm>
            <a:off x="4217581" y="1932064"/>
            <a:ext cx="3756838" cy="375683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2C2F2E-A56A-C124-85B3-F3C16D4A481D}"/>
              </a:ext>
            </a:extLst>
          </p:cNvPr>
          <p:cNvSpPr txBox="1"/>
          <p:nvPr/>
        </p:nvSpPr>
        <p:spPr>
          <a:xfrm>
            <a:off x="4217581" y="5839198"/>
            <a:ext cx="3756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hlinkClick r:id="rId3"/>
              </a:rPr>
              <a:t>[Link to form]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96333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D28ED-8900-F80B-624B-8D534B6C0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599" cy="766989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Point</a:t>
            </a:r>
            <a:r>
              <a:rPr lang="en-US" dirty="0"/>
              <a:t> on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A8463-EA2A-7627-10E2-47239FC34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498072"/>
            <a:ext cx="5538177" cy="3861856"/>
          </a:xfrm>
        </p:spPr>
        <p:txBody>
          <a:bodyPr>
            <a:normAutofit fontScale="62500" lnSpcReduction="20000"/>
          </a:bodyPr>
          <a:lstStyle/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Point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y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~Point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getX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getY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private: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x;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y;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color;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EF365E-4D0A-9EE1-AC51-C2F9AE676F4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60122" y="1498072"/>
            <a:ext cx="5538177" cy="3861856"/>
          </a:xfrm>
        </p:spPr>
        <p:txBody>
          <a:bodyPr>
            <a:normAutofit fontScale="62500" lnSpcReduction="20000"/>
          </a:bodyPr>
          <a:lstStyle/>
          <a:p>
            <a:r>
              <a:rPr lang="en-US" b="0" dirty="0">
                <a:solidFill>
                  <a:srgbClr val="D73A4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 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</a:t>
            </a:r>
            <a:r>
              <a:rPr lang="en-US" dirty="0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</a:t>
            </a:r>
            <a:r>
              <a:rPr lang="en-US" b="0" dirty="0" err="1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oint.h</a:t>
            </a:r>
            <a:r>
              <a:rPr lang="en-US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</a:t>
            </a:r>
          </a:p>
          <a:p>
            <a:endParaRPr lang="en-US" b="0" dirty="0">
              <a:solidFill>
                <a:srgbClr val="6F42C1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y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x(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), y(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y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{}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getX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x;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getY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y;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E704B9-A0FE-5126-00C5-A7CC23A9B0A6}"/>
              </a:ext>
            </a:extLst>
          </p:cNvPr>
          <p:cNvSpPr txBox="1">
            <a:spLocks/>
          </p:cNvSpPr>
          <p:nvPr/>
        </p:nvSpPr>
        <p:spPr>
          <a:xfrm>
            <a:off x="393699" y="5571111"/>
            <a:ext cx="5538177" cy="106521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err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Point.h</a:t>
            </a:r>
            <a:r>
              <a:rPr lang="en-US" sz="1800" b="1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(header file)</a:t>
            </a:r>
          </a:p>
          <a:p>
            <a:r>
              <a:rPr lang="en-US" sz="18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Contains </a:t>
            </a:r>
            <a:r>
              <a:rPr lang="en-US" sz="1800" b="1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interface, declarations</a:t>
            </a:r>
            <a:r>
              <a:rPr lang="en-US" sz="18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endParaRPr lang="en-US" sz="1800" b="1" dirty="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A221CD9-7840-FF8E-3F04-E6785A7D9D05}"/>
              </a:ext>
            </a:extLst>
          </p:cNvPr>
          <p:cNvSpPr txBox="1">
            <a:spLocks/>
          </p:cNvSpPr>
          <p:nvPr/>
        </p:nvSpPr>
        <p:spPr>
          <a:xfrm>
            <a:off x="6260122" y="5571111"/>
            <a:ext cx="5538177" cy="106521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err="1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Point.cpp</a:t>
            </a:r>
            <a:endParaRPr lang="en-US" sz="1800" b="1" dirty="0">
              <a:solidFill>
                <a:srgbClr val="D73A48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18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Contains </a:t>
            </a:r>
            <a:r>
              <a:rPr lang="en-US" sz="1800" b="1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implementation, definitions</a:t>
            </a:r>
            <a:r>
              <a:rPr lang="en-US" sz="18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endParaRPr lang="en-US" sz="1800" b="1" dirty="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32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FDAB9-D76C-393C-D3DA-E64EFBEE4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Classes: Python vs. C++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208B9-78B4-817B-6D5E-C07DA4A63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Point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def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</a:t>
            </a:r>
            <a:r>
              <a:rPr lang="en-US" sz="2400" b="0" dirty="0" err="1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init</a:t>
            </a:r>
            <a:r>
              <a:rPr lang="en-US" sz="24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(self, </a:t>
            </a:r>
            <a:r>
              <a:rPr lang="en-US" sz="24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y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):</a:t>
            </a:r>
          </a:p>
          <a:p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self._x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endParaRPr lang="en-US" sz="24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self._y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y</a:t>
            </a:r>
            <a:endParaRPr lang="en-US" sz="24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def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getX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(self): </a:t>
            </a: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return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self._x</a:t>
            </a:r>
            <a:endParaRPr lang="en-US" sz="24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def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getY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(self):</a:t>
            </a: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return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self._y</a:t>
            </a:r>
            <a:endParaRPr lang="en-US" sz="24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sz="2400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292222-2FD0-0945-5AD9-BF8771999B9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Point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private:</a:t>
            </a:r>
            <a:endParaRPr lang="en-US" sz="24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x;</a:t>
            </a: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y;</a:t>
            </a: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endParaRPr lang="en-US" sz="24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Point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y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: x{</a:t>
            </a:r>
            <a:r>
              <a:rPr lang="en-US" sz="24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}, y{</a:t>
            </a:r>
            <a:r>
              <a:rPr lang="en-US" sz="24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y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 {}</a:t>
            </a: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getX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x; }</a:t>
            </a: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getY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y; }</a:t>
            </a:r>
          </a:p>
          <a:p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81F5370-9946-32B0-5979-09F29BA9FAED}"/>
              </a:ext>
            </a:extLst>
          </p:cNvPr>
          <p:cNvSpPr txBox="1">
            <a:spLocks/>
          </p:cNvSpPr>
          <p:nvPr/>
        </p:nvSpPr>
        <p:spPr>
          <a:xfrm>
            <a:off x="3549978" y="5316583"/>
            <a:ext cx="4763797" cy="121145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does a </a:t>
            </a:r>
            <a:r>
              <a:rPr lang="en-US" sz="2400" b="1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Point</a:t>
            </a:r>
            <a:r>
              <a:rPr lang="en-US" sz="24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look like in memory?</a:t>
            </a:r>
          </a:p>
        </p:txBody>
      </p:sp>
    </p:spTree>
    <p:extLst>
      <p:ext uri="{BB962C8B-B14F-4D97-AF65-F5344CB8AC3E}">
        <p14:creationId xmlns:p14="http://schemas.microsoft.com/office/powerpoint/2010/main" val="360186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235F4-2F31-C34D-31A4-D635FC28C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07FFCCA-F06A-1598-20FD-6FBE70FA0A54}"/>
              </a:ext>
            </a:extLst>
          </p:cNvPr>
          <p:cNvSpPr txBox="1">
            <a:spLocks/>
          </p:cNvSpPr>
          <p:nvPr/>
        </p:nvSpPr>
        <p:spPr>
          <a:xfrm>
            <a:off x="6658708" y="1541416"/>
            <a:ext cx="4763797" cy="46858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algn="ctr"/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Point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069A6A-8463-4A66-7B5F-330E6C7A7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028805" cy="766989"/>
          </a:xfrm>
        </p:spPr>
        <p:txBody>
          <a:bodyPr>
            <a:normAutofit/>
          </a:bodyPr>
          <a:lstStyle/>
          <a:p>
            <a:r>
              <a:rPr lang="en-US" dirty="0"/>
              <a:t>Classes: Memory Layout </a:t>
            </a:r>
            <a:r>
              <a:rPr lang="en-US" sz="2000" b="0" dirty="0"/>
              <a:t>(Python)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BA8CA-3567-BF9D-1E39-D0CE828A7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Point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def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</a:t>
            </a:r>
            <a:r>
              <a:rPr lang="en-US" sz="2400" b="0" dirty="0" err="1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init</a:t>
            </a:r>
            <a:r>
              <a:rPr lang="en-US" sz="24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(self, </a:t>
            </a:r>
            <a:r>
              <a:rPr lang="en-US" sz="24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y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):</a:t>
            </a:r>
          </a:p>
          <a:p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self._x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endParaRPr lang="en-US" sz="24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self._y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y</a:t>
            </a:r>
            <a:endParaRPr lang="en-US" sz="24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def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getX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(self): </a:t>
            </a: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return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self._x</a:t>
            </a:r>
            <a:endParaRPr lang="en-US" sz="24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def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getY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(self):</a:t>
            </a: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return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self._y</a:t>
            </a:r>
            <a:endParaRPr lang="en-US" sz="24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sz="2400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B44BA75-6679-9711-ED31-17607D392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381800"/>
              </p:ext>
            </p:extLst>
          </p:nvPr>
        </p:nvGraphicFramePr>
        <p:xfrm>
          <a:off x="8855921" y="3338771"/>
          <a:ext cx="2071908" cy="158496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71908">
                  <a:extLst>
                    <a:ext uri="{9D8B030D-6E8A-4147-A177-3AD203B41FA5}">
                      <a16:colId xmlns:a16="http://schemas.microsoft.com/office/drawing/2014/main" val="3097244446"/>
                    </a:ext>
                  </a:extLst>
                </a:gridCol>
              </a:tblGrid>
              <a:tr h="182393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refcount</a:t>
                      </a:r>
                      <a:endParaRPr lang="en-US" sz="2000" dirty="0"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892093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type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394044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_x = 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505399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_y = 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6051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1E7337C-7507-FF35-2169-BA4ACCBBE5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580325"/>
              </p:ext>
            </p:extLst>
          </p:nvPr>
        </p:nvGraphicFramePr>
        <p:xfrm>
          <a:off x="7027888" y="3338770"/>
          <a:ext cx="497174" cy="39624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7174">
                  <a:extLst>
                    <a:ext uri="{9D8B030D-6E8A-4147-A177-3AD203B41FA5}">
                      <a16:colId xmlns:a16="http://schemas.microsoft.com/office/drawing/2014/main" val="3097244446"/>
                    </a:ext>
                  </a:extLst>
                </a:gridCol>
              </a:tblGrid>
              <a:tr h="18239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p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892093"/>
                  </a:ext>
                </a:extLst>
              </a:tr>
            </a:tbl>
          </a:graphicData>
        </a:graphic>
      </p:graphicFrame>
      <p:cxnSp>
        <p:nvCxnSpPr>
          <p:cNvPr id="12" name="Straight Arrow Connector 4">
            <a:extLst>
              <a:ext uri="{FF2B5EF4-FFF2-40B4-BE49-F238E27FC236}">
                <a16:creationId xmlns:a16="http://schemas.microsoft.com/office/drawing/2014/main" id="{4E64AFB0-995C-14AC-64FA-4ABDE5BD58B7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7525062" y="3536890"/>
            <a:ext cx="133085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4EB970A-E49B-BB4C-23A4-75196199972B}"/>
              </a:ext>
            </a:extLst>
          </p:cNvPr>
          <p:cNvSpPr txBox="1">
            <a:spLocks/>
          </p:cNvSpPr>
          <p:nvPr/>
        </p:nvSpPr>
        <p:spPr>
          <a:xfrm>
            <a:off x="3714101" y="4274943"/>
            <a:ext cx="4763797" cy="23123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lnSpcReduction="1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Python </a:t>
            </a:r>
            <a:r>
              <a:rPr lang="en-US" sz="24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stores extra information </a:t>
            </a:r>
            <a:r>
              <a:rPr lang="en-US" sz="24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about the type of the object in its memory footprint! This enables runtime type checking.</a:t>
            </a:r>
          </a:p>
        </p:txBody>
      </p:sp>
    </p:spTree>
    <p:extLst>
      <p:ext uri="{BB962C8B-B14F-4D97-AF65-F5344CB8AC3E}">
        <p14:creationId xmlns:p14="http://schemas.microsoft.com/office/powerpoint/2010/main" val="156086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224852-5138-2C1A-E3F3-BF4A95D9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actually </a:t>
            </a:r>
            <a:r>
              <a:rPr lang="en-US" i="1" dirty="0"/>
              <a:t>much</a:t>
            </a:r>
            <a:r>
              <a:rPr lang="en-US" dirty="0"/>
              <a:t> worse than this!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939C857-0AD1-1BA7-F581-D7AA383159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6659537"/>
              </p:ext>
            </p:extLst>
          </p:nvPr>
        </p:nvGraphicFramePr>
        <p:xfrm>
          <a:off x="1517497" y="3182725"/>
          <a:ext cx="2071908" cy="100584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71908">
                  <a:extLst>
                    <a:ext uri="{9D8B030D-6E8A-4147-A177-3AD203B41FA5}">
                      <a16:colId xmlns:a16="http://schemas.microsoft.com/office/drawing/2014/main" val="30972444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Refcount</a:t>
                      </a:r>
                      <a:r>
                        <a:rPr lang="en-US" sz="16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= 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892093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type = Point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394044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__</a:t>
                      </a:r>
                      <a:r>
                        <a:rPr lang="en-US" sz="1600" dirty="0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dict</a:t>
                      </a:r>
                      <a:r>
                        <a:rPr lang="en-US" sz="16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__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50539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2CE887-349A-BDFC-DB83-DA87E9550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289972"/>
              </p:ext>
            </p:extLst>
          </p:nvPr>
        </p:nvGraphicFramePr>
        <p:xfrm>
          <a:off x="416183" y="3191369"/>
          <a:ext cx="497174" cy="33528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7174">
                  <a:extLst>
                    <a:ext uri="{9D8B030D-6E8A-4147-A177-3AD203B41FA5}">
                      <a16:colId xmlns:a16="http://schemas.microsoft.com/office/drawing/2014/main" val="3097244446"/>
                    </a:ext>
                  </a:extLst>
                </a:gridCol>
              </a:tblGrid>
              <a:tr h="18239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p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892093"/>
                  </a:ext>
                </a:extLst>
              </a:tr>
            </a:tbl>
          </a:graphicData>
        </a:graphic>
      </p:graphicFrame>
      <p:cxnSp>
        <p:nvCxnSpPr>
          <p:cNvPr id="6" name="Straight Arrow Connector 4">
            <a:extLst>
              <a:ext uri="{FF2B5EF4-FFF2-40B4-BE49-F238E27FC236}">
                <a16:creationId xmlns:a16="http://schemas.microsoft.com/office/drawing/2014/main" id="{100FFD44-F4E9-33D3-B7F3-1B48EC98EB3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913357" y="3359009"/>
            <a:ext cx="604140" cy="0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40EF1D3-0864-B858-10B3-93106BDD7F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267125"/>
              </p:ext>
            </p:extLst>
          </p:nvPr>
        </p:nvGraphicFramePr>
        <p:xfrm>
          <a:off x="6745136" y="1862361"/>
          <a:ext cx="4595964" cy="1687155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297982">
                  <a:extLst>
                    <a:ext uri="{9D8B030D-6E8A-4147-A177-3AD203B41FA5}">
                      <a16:colId xmlns:a16="http://schemas.microsoft.com/office/drawing/2014/main" val="3097244446"/>
                    </a:ext>
                  </a:extLst>
                </a:gridCol>
                <a:gridCol w="2297982">
                  <a:extLst>
                    <a:ext uri="{9D8B030D-6E8A-4147-A177-3AD203B41FA5}">
                      <a16:colId xmlns:a16="http://schemas.microsoft.com/office/drawing/2014/main" val="2028336965"/>
                    </a:ext>
                  </a:extLst>
                </a:gridCol>
              </a:tblGrid>
              <a:tr h="346035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refcount</a:t>
                      </a:r>
                      <a:r>
                        <a:rPr lang="en-US" sz="16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= 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refcount</a:t>
                      </a:r>
                      <a:r>
                        <a:rPr lang="en-US" sz="16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= 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892093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type = str 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type = str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394044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length = 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length = 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505399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kind = 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kind = 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605138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data = “_x”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data = “_y”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08796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74AAA3D-2B5C-1079-704B-BB6B301535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93876"/>
              </p:ext>
            </p:extLst>
          </p:nvPr>
        </p:nvGraphicFramePr>
        <p:xfrm>
          <a:off x="6745136" y="4544968"/>
          <a:ext cx="4595964" cy="1351875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297982">
                  <a:extLst>
                    <a:ext uri="{9D8B030D-6E8A-4147-A177-3AD203B41FA5}">
                      <a16:colId xmlns:a16="http://schemas.microsoft.com/office/drawing/2014/main" val="3097244446"/>
                    </a:ext>
                  </a:extLst>
                </a:gridCol>
                <a:gridCol w="2297982">
                  <a:extLst>
                    <a:ext uri="{9D8B030D-6E8A-4147-A177-3AD203B41FA5}">
                      <a16:colId xmlns:a16="http://schemas.microsoft.com/office/drawing/2014/main" val="2028336965"/>
                    </a:ext>
                  </a:extLst>
                </a:gridCol>
              </a:tblGrid>
              <a:tr h="346035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refcount</a:t>
                      </a:r>
                      <a:r>
                        <a:rPr lang="en-US" sz="16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= 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refcount</a:t>
                      </a:r>
                      <a:r>
                        <a:rPr lang="en-US" sz="16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= 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892093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type = int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type = int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394044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size = 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size = 1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505399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digits = [1]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digits = [1]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60513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B6A2F41-A154-9CD7-11F5-427BE702D7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340106"/>
              </p:ext>
            </p:extLst>
          </p:nvPr>
        </p:nvGraphicFramePr>
        <p:xfrm>
          <a:off x="4131316" y="3172501"/>
          <a:ext cx="2071908" cy="167640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71908">
                  <a:extLst>
                    <a:ext uri="{9D8B030D-6E8A-4147-A177-3AD203B41FA5}">
                      <a16:colId xmlns:a16="http://schemas.microsoft.com/office/drawing/2014/main" val="3097244446"/>
                    </a:ext>
                  </a:extLst>
                </a:gridCol>
              </a:tblGrid>
              <a:tr h="182393">
                <a:tc>
                  <a:txBody>
                    <a:bodyPr/>
                    <a:lstStyle/>
                    <a:p>
                      <a:r>
                        <a:rPr lang="en-US" sz="1600" dirty="0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refcount</a:t>
                      </a:r>
                      <a:endParaRPr lang="en-US" sz="1600" dirty="0"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892093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type = </a:t>
                      </a:r>
                      <a:r>
                        <a:rPr lang="en-US" sz="1600" dirty="0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dict</a:t>
                      </a:r>
                      <a:endParaRPr lang="en-US" sz="1600" dirty="0"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394044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size = 2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505399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keys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605138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values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087968"/>
                  </a:ext>
                </a:extLst>
              </a:tr>
            </a:tbl>
          </a:graphicData>
        </a:graphic>
      </p:graphicFrame>
      <p:cxnSp>
        <p:nvCxnSpPr>
          <p:cNvPr id="15" name="Straight Arrow Connector 4">
            <a:extLst>
              <a:ext uri="{FF2B5EF4-FFF2-40B4-BE49-F238E27FC236}">
                <a16:creationId xmlns:a16="http://schemas.microsoft.com/office/drawing/2014/main" id="{CC455A73-A740-88EE-C4EF-2933AA50F545}"/>
              </a:ext>
            </a:extLst>
          </p:cNvPr>
          <p:cNvCxnSpPr>
            <a:cxnSpLocks/>
          </p:cNvCxnSpPr>
          <p:nvPr/>
        </p:nvCxnSpPr>
        <p:spPr>
          <a:xfrm flipV="1">
            <a:off x="3589405" y="3376247"/>
            <a:ext cx="541911" cy="694415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4">
            <a:extLst>
              <a:ext uri="{FF2B5EF4-FFF2-40B4-BE49-F238E27FC236}">
                <a16:creationId xmlns:a16="http://schemas.microsoft.com/office/drawing/2014/main" id="{DB7BAAE2-5AFA-2D9A-ABB1-E1016D65BB85}"/>
              </a:ext>
            </a:extLst>
          </p:cNvPr>
          <p:cNvCxnSpPr>
            <a:cxnSpLocks/>
          </p:cNvCxnSpPr>
          <p:nvPr/>
        </p:nvCxnSpPr>
        <p:spPr>
          <a:xfrm flipV="1">
            <a:off x="6203224" y="1957050"/>
            <a:ext cx="541912" cy="2393048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4">
            <a:extLst>
              <a:ext uri="{FF2B5EF4-FFF2-40B4-BE49-F238E27FC236}">
                <a16:creationId xmlns:a16="http://schemas.microsoft.com/office/drawing/2014/main" id="{410ABE79-224F-F33A-B521-9A439396A654}"/>
              </a:ext>
            </a:extLst>
          </p:cNvPr>
          <p:cNvCxnSpPr>
            <a:cxnSpLocks/>
          </p:cNvCxnSpPr>
          <p:nvPr/>
        </p:nvCxnSpPr>
        <p:spPr>
          <a:xfrm>
            <a:off x="6203224" y="4691233"/>
            <a:ext cx="541911" cy="0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49BB5304-4864-4F9A-CCFC-B3F4CD3BF782}"/>
              </a:ext>
            </a:extLst>
          </p:cNvPr>
          <p:cNvSpPr txBox="1">
            <a:spLocks/>
          </p:cNvSpPr>
          <p:nvPr/>
        </p:nvSpPr>
        <p:spPr>
          <a:xfrm>
            <a:off x="617754" y="4985494"/>
            <a:ext cx="4763797" cy="172945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lnSpcReduction="1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 offer the flexibility of dynamic typing, </a:t>
            </a:r>
            <a:r>
              <a:rPr lang="en-US" sz="24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Python stores a lot of extra info</a:t>
            </a:r>
            <a:r>
              <a:rPr lang="en-US" sz="24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DF6AC9A-8D2D-9600-085E-FA9AD6649659}"/>
              </a:ext>
            </a:extLst>
          </p:cNvPr>
          <p:cNvSpPr txBox="1">
            <a:spLocks/>
          </p:cNvSpPr>
          <p:nvPr/>
        </p:nvSpPr>
        <p:spPr>
          <a:xfrm>
            <a:off x="603366" y="1754575"/>
            <a:ext cx="4763797" cy="85860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 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Point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8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8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56384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C1E26-5DCE-3046-23A7-000555D13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4E4E4-A463-F03F-F13E-0CAA00BE3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9395" y="1541417"/>
            <a:ext cx="5538177" cy="4781006"/>
          </a:xfrm>
        </p:spPr>
        <p:txBody>
          <a:bodyPr>
            <a:normAutofit lnSpcReduction="10000"/>
          </a:bodyPr>
          <a:lstStyle/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Point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private:</a:t>
            </a:r>
            <a:endParaRPr lang="en-US" sz="24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x;</a:t>
            </a: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y;</a:t>
            </a: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endParaRPr lang="en-US" sz="24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Point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y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: x{</a:t>
            </a:r>
            <a:r>
              <a:rPr lang="en-US" sz="24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}, y{</a:t>
            </a:r>
            <a:r>
              <a:rPr lang="en-US" sz="24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y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 {}</a:t>
            </a: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getX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x; }</a:t>
            </a: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getY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y; }</a:t>
            </a:r>
          </a:p>
          <a:p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D2F623A-938C-ECEA-F24D-7C707A936C2E}"/>
              </a:ext>
            </a:extLst>
          </p:cNvPr>
          <p:cNvSpPr txBox="1">
            <a:spLocks/>
          </p:cNvSpPr>
          <p:nvPr/>
        </p:nvSpPr>
        <p:spPr>
          <a:xfrm>
            <a:off x="557822" y="1541416"/>
            <a:ext cx="4763797" cy="46858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36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algn="ctr"/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Point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 {</a:t>
            </a:r>
            <a:r>
              <a:rPr lang="en-US" sz="24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9F9481-50CE-2798-3FC2-3807CF1F8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028805" cy="766989"/>
          </a:xfrm>
        </p:spPr>
        <p:txBody>
          <a:bodyPr>
            <a:normAutofit/>
          </a:bodyPr>
          <a:lstStyle/>
          <a:p>
            <a:r>
              <a:rPr lang="en-US" dirty="0"/>
              <a:t>Classes: Memory Layout </a:t>
            </a:r>
            <a:r>
              <a:rPr lang="en-US" sz="2000" b="0" dirty="0"/>
              <a:t>(C++)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A46CFAE-BB29-05E9-C48F-1D6101BA96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059349"/>
              </p:ext>
            </p:extLst>
          </p:nvPr>
        </p:nvGraphicFramePr>
        <p:xfrm>
          <a:off x="2755035" y="3338771"/>
          <a:ext cx="1554480" cy="79248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554480">
                  <a:extLst>
                    <a:ext uri="{9D8B030D-6E8A-4147-A177-3AD203B41FA5}">
                      <a16:colId xmlns:a16="http://schemas.microsoft.com/office/drawing/2014/main" val="3097244446"/>
                    </a:ext>
                  </a:extLst>
                </a:gridCol>
              </a:tblGrid>
              <a:tr h="182393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 </a:t>
                      </a:r>
                      <a:r>
                        <a:rPr lang="en-US" sz="20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x</a:t>
                      </a:r>
                      <a:r>
                        <a:rPr lang="en-US" sz="2000" b="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= 1</a:t>
                      </a:r>
                      <a:endParaRPr lang="en-US" sz="2000" b="1" dirty="0"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505399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 </a:t>
                      </a:r>
                      <a:r>
                        <a:rPr lang="en-US" sz="20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y </a:t>
                      </a:r>
                      <a:r>
                        <a:rPr lang="en-US" sz="2000" b="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= 2</a:t>
                      </a:r>
                      <a:endParaRPr lang="en-US" sz="2000" b="1" dirty="0"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6051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0D7DE18-CE8C-616C-FF93-19CA75C686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905302"/>
              </p:ext>
            </p:extLst>
          </p:nvPr>
        </p:nvGraphicFramePr>
        <p:xfrm>
          <a:off x="927002" y="3338770"/>
          <a:ext cx="497174" cy="39624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7174">
                  <a:extLst>
                    <a:ext uri="{9D8B030D-6E8A-4147-A177-3AD203B41FA5}">
                      <a16:colId xmlns:a16="http://schemas.microsoft.com/office/drawing/2014/main" val="3097244446"/>
                    </a:ext>
                  </a:extLst>
                </a:gridCol>
              </a:tblGrid>
              <a:tr h="18239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p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892093"/>
                  </a:ext>
                </a:extLst>
              </a:tr>
            </a:tbl>
          </a:graphicData>
        </a:graphic>
      </p:graphicFrame>
      <p:cxnSp>
        <p:nvCxnSpPr>
          <p:cNvPr id="12" name="Straight Arrow Connector 4">
            <a:extLst>
              <a:ext uri="{FF2B5EF4-FFF2-40B4-BE49-F238E27FC236}">
                <a16:creationId xmlns:a16="http://schemas.microsoft.com/office/drawing/2014/main" id="{819279B3-77B7-62F2-B016-191E2DEA0D22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424176" y="3536890"/>
            <a:ext cx="133085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A9E32DE-A87E-1A8C-03AD-75D3ABC54C2B}"/>
              </a:ext>
            </a:extLst>
          </p:cNvPr>
          <p:cNvSpPr txBox="1">
            <a:spLocks/>
          </p:cNvSpPr>
          <p:nvPr/>
        </p:nvSpPr>
        <p:spPr>
          <a:xfrm>
            <a:off x="1927616" y="4463993"/>
            <a:ext cx="4763797" cy="213674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C++ </a:t>
            </a:r>
            <a:r>
              <a:rPr lang="en-US" sz="24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just stores the data</a:t>
            </a:r>
            <a:r>
              <a:rPr lang="en-US" sz="24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in the object! The compiler does all of the type checking at compile time!</a:t>
            </a:r>
          </a:p>
        </p:txBody>
      </p:sp>
    </p:spTree>
    <p:extLst>
      <p:ext uri="{BB962C8B-B14F-4D97-AF65-F5344CB8AC3E}">
        <p14:creationId xmlns:p14="http://schemas.microsoft.com/office/powerpoint/2010/main" val="409665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0928AE5-8AC2-4F30-95E9-6367298EC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Classes: Memory Layout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324AC3E-AD72-CFBE-4027-AA1B71733427}"/>
              </a:ext>
            </a:extLst>
          </p:cNvPr>
          <p:cNvSpPr txBox="1">
            <a:spLocks/>
          </p:cNvSpPr>
          <p:nvPr/>
        </p:nvSpPr>
        <p:spPr>
          <a:xfrm>
            <a:off x="6403410" y="2099272"/>
            <a:ext cx="4763797" cy="375138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algn="ctr"/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Point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7D8AE1-C60D-4F77-E71A-92E9FF2CE0A2}"/>
              </a:ext>
            </a:extLst>
          </p:cNvPr>
          <p:cNvSpPr txBox="1">
            <a:spLocks/>
          </p:cNvSpPr>
          <p:nvPr/>
        </p:nvSpPr>
        <p:spPr>
          <a:xfrm>
            <a:off x="1142439" y="2106343"/>
            <a:ext cx="4763797" cy="375138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36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algn="ctr"/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Point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 {</a:t>
            </a:r>
            <a:r>
              <a:rPr lang="en-US" sz="24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A208C84-3726-B978-D117-B1F9896384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1234649"/>
              </p:ext>
            </p:extLst>
          </p:nvPr>
        </p:nvGraphicFramePr>
        <p:xfrm>
          <a:off x="3715062" y="3868398"/>
          <a:ext cx="1554480" cy="79248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554480">
                  <a:extLst>
                    <a:ext uri="{9D8B030D-6E8A-4147-A177-3AD203B41FA5}">
                      <a16:colId xmlns:a16="http://schemas.microsoft.com/office/drawing/2014/main" val="3097244446"/>
                    </a:ext>
                  </a:extLst>
                </a:gridCol>
              </a:tblGrid>
              <a:tr h="182393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 </a:t>
                      </a:r>
                      <a:r>
                        <a:rPr lang="en-US" sz="20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x</a:t>
                      </a:r>
                      <a:r>
                        <a:rPr lang="en-US" sz="2000" b="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= 1</a:t>
                      </a:r>
                      <a:endParaRPr lang="en-US" sz="2000" b="1" dirty="0"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505399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 </a:t>
                      </a:r>
                      <a:r>
                        <a:rPr lang="en-US" sz="20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y</a:t>
                      </a:r>
                      <a:r>
                        <a:rPr lang="en-US" sz="2000" b="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= 2</a:t>
                      </a:r>
                      <a:endParaRPr lang="en-US" sz="2000" b="1" dirty="0"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6051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686D2A3-28FA-AC0B-BCB0-B7A7347FF3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986205"/>
              </p:ext>
            </p:extLst>
          </p:nvPr>
        </p:nvGraphicFramePr>
        <p:xfrm>
          <a:off x="1887029" y="3868397"/>
          <a:ext cx="497174" cy="39624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7174">
                  <a:extLst>
                    <a:ext uri="{9D8B030D-6E8A-4147-A177-3AD203B41FA5}">
                      <a16:colId xmlns:a16="http://schemas.microsoft.com/office/drawing/2014/main" val="3097244446"/>
                    </a:ext>
                  </a:extLst>
                </a:gridCol>
              </a:tblGrid>
              <a:tr h="18239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p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892093"/>
                  </a:ext>
                </a:extLst>
              </a:tr>
            </a:tbl>
          </a:graphicData>
        </a:graphic>
      </p:graphicFrame>
      <p:cxnSp>
        <p:nvCxnSpPr>
          <p:cNvPr id="11" name="Straight Arrow Connector 4">
            <a:extLst>
              <a:ext uri="{FF2B5EF4-FFF2-40B4-BE49-F238E27FC236}">
                <a16:creationId xmlns:a16="http://schemas.microsoft.com/office/drawing/2014/main" id="{37C329CF-3198-59ED-3740-E3F9992CB631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384203" y="4066517"/>
            <a:ext cx="133085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96BB5D-741D-9E15-2372-1541609C9F77}"/>
              </a:ext>
            </a:extLst>
          </p:cNvPr>
          <p:cNvSpPr txBox="1"/>
          <p:nvPr/>
        </p:nvSpPr>
        <p:spPr>
          <a:xfrm>
            <a:off x="1142438" y="1545618"/>
            <a:ext cx="4763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C++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990E68-DBC6-A648-9BDA-BDBB99F266BC}"/>
              </a:ext>
            </a:extLst>
          </p:cNvPr>
          <p:cNvSpPr txBox="1"/>
          <p:nvPr/>
        </p:nvSpPr>
        <p:spPr>
          <a:xfrm>
            <a:off x="6403409" y="1545618"/>
            <a:ext cx="47637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Python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EDD0E10-F700-5819-561D-543E7ACBAD80}"/>
              </a:ext>
            </a:extLst>
          </p:cNvPr>
          <p:cNvSpPr txBox="1">
            <a:spLocks/>
          </p:cNvSpPr>
          <p:nvPr/>
        </p:nvSpPr>
        <p:spPr>
          <a:xfrm>
            <a:off x="659575" y="5412798"/>
            <a:ext cx="10872850" cy="10879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lnSpcReduction="1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C++ </a:t>
            </a:r>
            <a:r>
              <a:rPr lang="en-US" sz="24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stores less data </a:t>
            </a:r>
            <a:r>
              <a:rPr lang="en-US" sz="24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 classes! This is one reason why C++ is more memory-efficient than Python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D080E5F4-A3EE-970E-3230-CAA33F7123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905103"/>
              </p:ext>
            </p:extLst>
          </p:nvPr>
        </p:nvGraphicFramePr>
        <p:xfrm>
          <a:off x="7892478" y="4101906"/>
          <a:ext cx="515827" cy="532812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15827">
                  <a:extLst>
                    <a:ext uri="{9D8B030D-6E8A-4147-A177-3AD203B41FA5}">
                      <a16:colId xmlns:a16="http://schemas.microsoft.com/office/drawing/2014/main" val="3097244446"/>
                    </a:ext>
                  </a:extLst>
                </a:gridCol>
              </a:tblGrid>
              <a:tr h="177604">
                <a:tc>
                  <a:txBody>
                    <a:bodyPr/>
                    <a:lstStyle/>
                    <a:p>
                      <a:r>
                        <a:rPr lang="en-US" sz="400" dirty="0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Refcount</a:t>
                      </a:r>
                      <a:r>
                        <a:rPr lang="en-US" sz="4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= 1</a:t>
                      </a:r>
                    </a:p>
                  </a:txBody>
                  <a:tcPr marL="22765" marR="22765" marT="11383" marB="11383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892093"/>
                  </a:ext>
                </a:extLst>
              </a:tr>
              <a:tr h="177604"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type = Point</a:t>
                      </a:r>
                    </a:p>
                  </a:txBody>
                  <a:tcPr marL="22765" marR="22765" marT="11383" marB="11383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394044"/>
                  </a:ext>
                </a:extLst>
              </a:tr>
              <a:tr h="177604"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__</a:t>
                      </a:r>
                      <a:r>
                        <a:rPr lang="en-US" sz="400" dirty="0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dict</a:t>
                      </a:r>
                      <a:r>
                        <a:rPr lang="en-US" sz="4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__</a:t>
                      </a:r>
                    </a:p>
                  </a:txBody>
                  <a:tcPr marL="22765" marR="22765" marT="11383" marB="11383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505399"/>
                  </a:ext>
                </a:extLst>
              </a:tr>
            </a:tbl>
          </a:graphicData>
        </a:graphic>
      </p:graphicFrame>
      <p:cxnSp>
        <p:nvCxnSpPr>
          <p:cNvPr id="26" name="Straight Arrow Connector 4">
            <a:extLst>
              <a:ext uri="{FF2B5EF4-FFF2-40B4-BE49-F238E27FC236}">
                <a16:creationId xmlns:a16="http://schemas.microsoft.com/office/drawing/2014/main" id="{5C21533C-E34E-C9D5-43AF-51C70A570FFA}"/>
              </a:ext>
            </a:extLst>
          </p:cNvPr>
          <p:cNvCxnSpPr>
            <a:cxnSpLocks/>
          </p:cNvCxnSpPr>
          <p:nvPr/>
        </p:nvCxnSpPr>
        <p:spPr>
          <a:xfrm>
            <a:off x="7383963" y="4197034"/>
            <a:ext cx="508515" cy="0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CA7D4B24-CB2D-1B70-17E1-913A0B1A23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22961"/>
              </p:ext>
            </p:extLst>
          </p:nvPr>
        </p:nvGraphicFramePr>
        <p:xfrm>
          <a:off x="9542173" y="3391232"/>
          <a:ext cx="1144222" cy="873405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72111">
                  <a:extLst>
                    <a:ext uri="{9D8B030D-6E8A-4147-A177-3AD203B41FA5}">
                      <a16:colId xmlns:a16="http://schemas.microsoft.com/office/drawing/2014/main" val="3097244446"/>
                    </a:ext>
                  </a:extLst>
                </a:gridCol>
                <a:gridCol w="572111">
                  <a:extLst>
                    <a:ext uri="{9D8B030D-6E8A-4147-A177-3AD203B41FA5}">
                      <a16:colId xmlns:a16="http://schemas.microsoft.com/office/drawing/2014/main" val="2028336965"/>
                    </a:ext>
                  </a:extLst>
                </a:gridCol>
              </a:tblGrid>
              <a:tr h="174681">
                <a:tc>
                  <a:txBody>
                    <a:bodyPr/>
                    <a:lstStyle/>
                    <a:p>
                      <a:r>
                        <a:rPr lang="en-US" sz="400" dirty="0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refcount</a:t>
                      </a:r>
                      <a:r>
                        <a:rPr lang="en-US" sz="4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= 1</a:t>
                      </a:r>
                    </a:p>
                  </a:txBody>
                  <a:tcPr marL="21388" marR="21388" marT="10694" marB="106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refcount</a:t>
                      </a:r>
                      <a:r>
                        <a:rPr lang="en-US" sz="4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= 1</a:t>
                      </a:r>
                    </a:p>
                  </a:txBody>
                  <a:tcPr marL="21388" marR="21388" marT="10694" marB="106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892093"/>
                  </a:ext>
                </a:extLst>
              </a:tr>
              <a:tr h="174681"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type = str </a:t>
                      </a:r>
                    </a:p>
                  </a:txBody>
                  <a:tcPr marL="21388" marR="21388" marT="10694" marB="106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type = str</a:t>
                      </a:r>
                    </a:p>
                  </a:txBody>
                  <a:tcPr marL="21388" marR="21388" marT="10694" marB="106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394044"/>
                  </a:ext>
                </a:extLst>
              </a:tr>
              <a:tr h="174681"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length = 2</a:t>
                      </a:r>
                    </a:p>
                  </a:txBody>
                  <a:tcPr marL="21388" marR="21388" marT="10694" marB="106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length = 2</a:t>
                      </a:r>
                    </a:p>
                  </a:txBody>
                  <a:tcPr marL="21388" marR="21388" marT="10694" marB="106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505399"/>
                  </a:ext>
                </a:extLst>
              </a:tr>
              <a:tr h="174681"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kind = 1</a:t>
                      </a:r>
                    </a:p>
                  </a:txBody>
                  <a:tcPr marL="21388" marR="21388" marT="10694" marB="106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kind = 1</a:t>
                      </a:r>
                    </a:p>
                  </a:txBody>
                  <a:tcPr marL="21388" marR="21388" marT="10694" marB="106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605138"/>
                  </a:ext>
                </a:extLst>
              </a:tr>
              <a:tr h="174681"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data = “_x”</a:t>
                      </a:r>
                    </a:p>
                  </a:txBody>
                  <a:tcPr marL="21388" marR="21388" marT="10694" marB="106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data = “_y”</a:t>
                      </a:r>
                    </a:p>
                  </a:txBody>
                  <a:tcPr marL="21388" marR="21388" marT="10694" marB="106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087968"/>
                  </a:ext>
                </a:extLst>
              </a:tr>
            </a:tbl>
          </a:graphicData>
        </a:graphic>
      </p:graphicFrame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B83DC41D-B787-D145-30F6-21A17C133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63157"/>
              </p:ext>
            </p:extLst>
          </p:nvPr>
        </p:nvGraphicFramePr>
        <p:xfrm>
          <a:off x="9542173" y="4445461"/>
          <a:ext cx="1144222" cy="715558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72111">
                  <a:extLst>
                    <a:ext uri="{9D8B030D-6E8A-4147-A177-3AD203B41FA5}">
                      <a16:colId xmlns:a16="http://schemas.microsoft.com/office/drawing/2014/main" val="3097244446"/>
                    </a:ext>
                  </a:extLst>
                </a:gridCol>
                <a:gridCol w="572111">
                  <a:extLst>
                    <a:ext uri="{9D8B030D-6E8A-4147-A177-3AD203B41FA5}">
                      <a16:colId xmlns:a16="http://schemas.microsoft.com/office/drawing/2014/main" val="2028336965"/>
                    </a:ext>
                  </a:extLst>
                </a:gridCol>
              </a:tblGrid>
              <a:tr h="182746">
                <a:tc>
                  <a:txBody>
                    <a:bodyPr/>
                    <a:lstStyle/>
                    <a:p>
                      <a:r>
                        <a:rPr lang="en-US" sz="400" dirty="0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refcount</a:t>
                      </a:r>
                      <a:r>
                        <a:rPr lang="en-US" sz="4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= 1</a:t>
                      </a:r>
                    </a:p>
                  </a:txBody>
                  <a:tcPr marL="22765" marR="22765" marT="11383" marB="11383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refcount</a:t>
                      </a:r>
                      <a:r>
                        <a:rPr lang="en-US" sz="4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= 1</a:t>
                      </a:r>
                    </a:p>
                  </a:txBody>
                  <a:tcPr marL="22765" marR="22765" marT="11383" marB="11383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892093"/>
                  </a:ext>
                </a:extLst>
              </a:tr>
              <a:tr h="177604"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type = int</a:t>
                      </a:r>
                    </a:p>
                  </a:txBody>
                  <a:tcPr marL="22765" marR="22765" marT="11383" marB="11383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type = int</a:t>
                      </a:r>
                    </a:p>
                  </a:txBody>
                  <a:tcPr marL="22765" marR="22765" marT="11383" marB="11383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394044"/>
                  </a:ext>
                </a:extLst>
              </a:tr>
              <a:tr h="177604"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size = 1</a:t>
                      </a:r>
                    </a:p>
                  </a:txBody>
                  <a:tcPr marL="22765" marR="22765" marT="11383" marB="11383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size = 1</a:t>
                      </a:r>
                    </a:p>
                  </a:txBody>
                  <a:tcPr marL="22765" marR="22765" marT="11383" marB="11383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505399"/>
                  </a:ext>
                </a:extLst>
              </a:tr>
              <a:tr h="177604"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digits = [1]</a:t>
                      </a:r>
                    </a:p>
                  </a:txBody>
                  <a:tcPr marL="22765" marR="22765" marT="11383" marB="11383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digits = [1]</a:t>
                      </a:r>
                    </a:p>
                  </a:txBody>
                  <a:tcPr marL="22765" marR="22765" marT="11383" marB="11383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605138"/>
                  </a:ext>
                </a:extLst>
              </a:tr>
            </a:tbl>
          </a:graphicData>
        </a:graphic>
      </p:graphicFrame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91CC6539-FBBB-72B1-70DF-3385E1815D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096629"/>
              </p:ext>
            </p:extLst>
          </p:nvPr>
        </p:nvGraphicFramePr>
        <p:xfrm>
          <a:off x="8664362" y="3918770"/>
          <a:ext cx="515827" cy="88802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15827">
                  <a:extLst>
                    <a:ext uri="{9D8B030D-6E8A-4147-A177-3AD203B41FA5}">
                      <a16:colId xmlns:a16="http://schemas.microsoft.com/office/drawing/2014/main" val="3097244446"/>
                    </a:ext>
                  </a:extLst>
                </a:gridCol>
              </a:tblGrid>
              <a:tr h="177604">
                <a:tc>
                  <a:txBody>
                    <a:bodyPr/>
                    <a:lstStyle/>
                    <a:p>
                      <a:r>
                        <a:rPr lang="en-US" sz="400" dirty="0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refcount</a:t>
                      </a:r>
                      <a:endParaRPr lang="en-US" sz="400" dirty="0"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marL="22765" marR="22765" marT="11383" marB="11383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892093"/>
                  </a:ext>
                </a:extLst>
              </a:tr>
              <a:tr h="177604"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type = </a:t>
                      </a:r>
                      <a:r>
                        <a:rPr lang="en-US" sz="400" dirty="0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dict</a:t>
                      </a:r>
                      <a:endParaRPr lang="en-US" sz="400" dirty="0"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 marL="22765" marR="22765" marT="11383" marB="11383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394044"/>
                  </a:ext>
                </a:extLst>
              </a:tr>
              <a:tr h="177604"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size = 2</a:t>
                      </a:r>
                    </a:p>
                  </a:txBody>
                  <a:tcPr marL="22765" marR="22765" marT="11383" marB="11383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505399"/>
                  </a:ext>
                </a:extLst>
              </a:tr>
              <a:tr h="177604"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keys</a:t>
                      </a:r>
                    </a:p>
                  </a:txBody>
                  <a:tcPr marL="22765" marR="22765" marT="11383" marB="11383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605138"/>
                  </a:ext>
                </a:extLst>
              </a:tr>
              <a:tr h="177604">
                <a:tc>
                  <a:txBody>
                    <a:bodyPr/>
                    <a:lstStyle/>
                    <a:p>
                      <a:r>
                        <a:rPr lang="en-US" sz="4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values</a:t>
                      </a:r>
                    </a:p>
                  </a:txBody>
                  <a:tcPr marL="22765" marR="22765" marT="11383" marB="11383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087968"/>
                  </a:ext>
                </a:extLst>
              </a:tr>
            </a:tbl>
          </a:graphicData>
        </a:graphic>
      </p:graphicFrame>
      <p:cxnSp>
        <p:nvCxnSpPr>
          <p:cNvPr id="30" name="Straight Arrow Connector 4">
            <a:extLst>
              <a:ext uri="{FF2B5EF4-FFF2-40B4-BE49-F238E27FC236}">
                <a16:creationId xmlns:a16="http://schemas.microsoft.com/office/drawing/2014/main" id="{32F58A33-A5B2-E530-65DB-07C3A8974DF4}"/>
              </a:ext>
            </a:extLst>
          </p:cNvPr>
          <p:cNvCxnSpPr>
            <a:cxnSpLocks/>
          </p:cNvCxnSpPr>
          <p:nvPr/>
        </p:nvCxnSpPr>
        <p:spPr>
          <a:xfrm flipV="1">
            <a:off x="9180189" y="4516416"/>
            <a:ext cx="361984" cy="194835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4">
            <a:extLst>
              <a:ext uri="{FF2B5EF4-FFF2-40B4-BE49-F238E27FC236}">
                <a16:creationId xmlns:a16="http://schemas.microsoft.com/office/drawing/2014/main" id="{688C23FE-DDE4-A830-4A62-EDC043999670}"/>
              </a:ext>
            </a:extLst>
          </p:cNvPr>
          <p:cNvCxnSpPr>
            <a:cxnSpLocks/>
          </p:cNvCxnSpPr>
          <p:nvPr/>
        </p:nvCxnSpPr>
        <p:spPr>
          <a:xfrm flipV="1">
            <a:off x="9180189" y="3460492"/>
            <a:ext cx="361984" cy="1055924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4">
            <a:extLst>
              <a:ext uri="{FF2B5EF4-FFF2-40B4-BE49-F238E27FC236}">
                <a16:creationId xmlns:a16="http://schemas.microsoft.com/office/drawing/2014/main" id="{5CD34611-604B-55F6-5C46-482EC8E338B1}"/>
              </a:ext>
            </a:extLst>
          </p:cNvPr>
          <p:cNvCxnSpPr>
            <a:cxnSpLocks/>
          </p:cNvCxnSpPr>
          <p:nvPr/>
        </p:nvCxnSpPr>
        <p:spPr>
          <a:xfrm flipV="1">
            <a:off x="8408305" y="4030750"/>
            <a:ext cx="256057" cy="603968"/>
          </a:xfrm>
          <a:prstGeom prst="straightConnector1">
            <a:avLst/>
          </a:prstGeom>
          <a:ln w="508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688BDA7-5D44-D7C9-6C07-D262A1F95B19}"/>
              </a:ext>
            </a:extLst>
          </p:cNvPr>
          <p:cNvSpPr txBox="1">
            <a:spLocks/>
          </p:cNvSpPr>
          <p:nvPr/>
        </p:nvSpPr>
        <p:spPr>
          <a:xfrm>
            <a:off x="3588816" y="1660179"/>
            <a:ext cx="1186006" cy="45343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rmAutofit fontScale="25000" lnSpcReduction="2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 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Point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8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8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1DF6B060-2E11-CEE4-17BC-1E721B8CDE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54842"/>
              </p:ext>
            </p:extLst>
          </p:nvPr>
        </p:nvGraphicFramePr>
        <p:xfrm>
          <a:off x="6898130" y="3982035"/>
          <a:ext cx="497174" cy="39624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7174">
                  <a:extLst>
                    <a:ext uri="{9D8B030D-6E8A-4147-A177-3AD203B41FA5}">
                      <a16:colId xmlns:a16="http://schemas.microsoft.com/office/drawing/2014/main" val="3097244446"/>
                    </a:ext>
                  </a:extLst>
                </a:gridCol>
              </a:tblGrid>
              <a:tr h="18239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p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892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702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192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C9F1E-BC8D-6D56-EC59-BA680BBC9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the functions?</a:t>
            </a:r>
          </a:p>
        </p:txBody>
      </p:sp>
    </p:spTree>
    <p:extLst>
      <p:ext uri="{BB962C8B-B14F-4D97-AF65-F5344CB8AC3E}">
        <p14:creationId xmlns:p14="http://schemas.microsoft.com/office/powerpoint/2010/main" val="273558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B12F0-3E07-62EF-3E5F-5D879AA0C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Where are the functions?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FE1AC-5860-C1B9-BEC5-F5D8A7197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Point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def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</a:t>
            </a:r>
            <a:r>
              <a:rPr lang="en-US" sz="2800" b="0" dirty="0" err="1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init</a:t>
            </a:r>
            <a:r>
              <a:rPr lang="en-US" sz="28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(self, </a:t>
            </a:r>
            <a:r>
              <a:rPr lang="en-US" sz="28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8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y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):</a:t>
            </a:r>
          </a:p>
          <a:p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 sz="2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self._x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endParaRPr lang="en-US" sz="2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 sz="2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self._y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y</a:t>
            </a:r>
            <a:endParaRPr lang="en-US" sz="2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def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getX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(self): </a:t>
            </a:r>
          </a:p>
          <a:p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return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self._x</a:t>
            </a:r>
            <a:endParaRPr lang="en-US" sz="2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def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getY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(self):</a:t>
            </a:r>
          </a:p>
          <a:p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return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self._y</a:t>
            </a:r>
            <a:endParaRPr lang="en-US" sz="2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sz="2800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9C4564-0617-1EFF-E606-527D05058A48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93700" y="1541416"/>
            <a:ext cx="11404599" cy="428061"/>
          </a:xfrm>
        </p:spPr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/>
              <a:t>Functions are not stored in the object itself, but separately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55C01BA-284A-D171-93E9-600F2FE5A88C}"/>
              </a:ext>
            </a:extLst>
          </p:cNvPr>
          <p:cNvGrpSpPr/>
          <p:nvPr/>
        </p:nvGrpSpPr>
        <p:grpSpPr>
          <a:xfrm>
            <a:off x="6847047" y="2627177"/>
            <a:ext cx="4254131" cy="3360164"/>
            <a:chOff x="2746744" y="2695506"/>
            <a:chExt cx="6698512" cy="377060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51B2E50-EE4D-74A9-7703-5A772B34B830}"/>
                </a:ext>
              </a:extLst>
            </p:cNvPr>
            <p:cNvSpPr/>
            <p:nvPr/>
          </p:nvSpPr>
          <p:spPr>
            <a:xfrm>
              <a:off x="2746744" y="2695506"/>
              <a:ext cx="6698512" cy="37706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Your Program’s Memory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ED8DB29-C799-0B83-4C24-7B3AE237EBD1}"/>
                </a:ext>
              </a:extLst>
            </p:cNvPr>
            <p:cNvSpPr/>
            <p:nvPr/>
          </p:nvSpPr>
          <p:spPr>
            <a:xfrm>
              <a:off x="2746744" y="2705836"/>
              <a:ext cx="6698512" cy="37602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0218BF6-1F25-7CAD-2819-8481C36BFD77}"/>
                </a:ext>
              </a:extLst>
            </p:cNvPr>
            <p:cNvSpPr/>
            <p:nvPr/>
          </p:nvSpPr>
          <p:spPr>
            <a:xfrm>
              <a:off x="2746744" y="5954233"/>
              <a:ext cx="6698512" cy="511882"/>
            </a:xfrm>
            <a:prstGeom prst="rect">
              <a:avLst/>
            </a:prstGeom>
            <a:solidFill>
              <a:srgbClr val="D8B1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Text </a:t>
              </a:r>
              <a:r>
                <a:rPr lang="en-US" sz="2400" dirty="0">
                  <a:solidFill>
                    <a:schemeClr val="tx1"/>
                  </a:solidFill>
                </a:rPr>
                <a:t>(Instructions)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915263-D1E4-4ADC-51A7-592C1B074CCB}"/>
                </a:ext>
              </a:extLst>
            </p:cNvPr>
            <p:cNvSpPr/>
            <p:nvPr/>
          </p:nvSpPr>
          <p:spPr>
            <a:xfrm>
              <a:off x="2746744" y="5442351"/>
              <a:ext cx="6698512" cy="51188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Global Variables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3480C19-FEE8-252D-D520-4453C373F887}"/>
                </a:ext>
              </a:extLst>
            </p:cNvPr>
            <p:cNvSpPr/>
            <p:nvPr/>
          </p:nvSpPr>
          <p:spPr>
            <a:xfrm>
              <a:off x="2746744" y="2695506"/>
              <a:ext cx="6698512" cy="51188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OS Shared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22EC05-099F-9165-B27B-8A78BFFFD30C}"/>
                </a:ext>
              </a:extLst>
            </p:cNvPr>
            <p:cNvSpPr/>
            <p:nvPr/>
          </p:nvSpPr>
          <p:spPr>
            <a:xfrm>
              <a:off x="2746744" y="3198580"/>
              <a:ext cx="6698512" cy="51188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Variables </a:t>
              </a:r>
              <a:r>
                <a:rPr lang="en-US" sz="2400" dirty="0">
                  <a:solidFill>
                    <a:schemeClr val="tx1"/>
                  </a:solidFill>
                </a:rPr>
                <a:t>(Stack)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9CDFCE3-B67F-D841-71E9-20AF0C84ED6F}"/>
                </a:ext>
              </a:extLst>
            </p:cNvPr>
            <p:cNvSpPr/>
            <p:nvPr/>
          </p:nvSpPr>
          <p:spPr>
            <a:xfrm>
              <a:off x="2746744" y="4939277"/>
              <a:ext cx="6698512" cy="51188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Variables </a:t>
              </a:r>
              <a:r>
                <a:rPr lang="en-US" sz="2400" dirty="0">
                  <a:solidFill>
                    <a:schemeClr val="tx1"/>
                  </a:solidFill>
                </a:rPr>
                <a:t>(Heap)</a:t>
              </a:r>
            </a:p>
          </p:txBody>
        </p:sp>
        <p:cxnSp>
          <p:nvCxnSpPr>
            <p:cNvPr id="16" name="Straight Arrow Connector 4">
              <a:extLst>
                <a:ext uri="{FF2B5EF4-FFF2-40B4-BE49-F238E27FC236}">
                  <a16:creationId xmlns:a16="http://schemas.microsoft.com/office/drawing/2014/main" id="{24B04F0C-6CEC-8BB8-375D-2455FA2144E6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846453" y="4689730"/>
              <a:ext cx="492744" cy="6350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D94AC759-18E6-E266-CB8C-94CD45FC8C9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852803" y="3953659"/>
              <a:ext cx="492744" cy="6350"/>
            </a:xfrm>
            <a:prstGeom prst="curvedConnector3">
              <a:avLst>
                <a:gd name="adj1" fmla="val 50000"/>
              </a:avLst>
            </a:prstGeom>
            <a:ln w="76200"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DF5EB58-3C72-3C6D-2ECA-5CFD1D6BCC80}"/>
              </a:ext>
            </a:extLst>
          </p:cNvPr>
          <p:cNvGrpSpPr/>
          <p:nvPr/>
        </p:nvGrpSpPr>
        <p:grpSpPr>
          <a:xfrm>
            <a:off x="3916440" y="3303570"/>
            <a:ext cx="3808717" cy="1551216"/>
            <a:chOff x="3916440" y="3303570"/>
            <a:chExt cx="3808717" cy="1551216"/>
          </a:xfrm>
        </p:grpSpPr>
        <p:cxnSp>
          <p:nvCxnSpPr>
            <p:cNvPr id="18" name="Straight Arrow Connector 4">
              <a:extLst>
                <a:ext uri="{FF2B5EF4-FFF2-40B4-BE49-F238E27FC236}">
                  <a16:creationId xmlns:a16="http://schemas.microsoft.com/office/drawing/2014/main" id="{ECCBC188-CB1E-96BD-B3DB-91CBAC053E17}"/>
                </a:ext>
              </a:extLst>
            </p:cNvPr>
            <p:cNvCxnSpPr>
              <a:cxnSpLocks/>
              <a:endCxn id="14" idx="1"/>
            </p:cNvCxnSpPr>
            <p:nvPr/>
          </p:nvCxnSpPr>
          <p:spPr>
            <a:xfrm flipV="1">
              <a:off x="3916440" y="3303570"/>
              <a:ext cx="2930607" cy="33231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4">
              <a:extLst>
                <a:ext uri="{FF2B5EF4-FFF2-40B4-BE49-F238E27FC236}">
                  <a16:creationId xmlns:a16="http://schemas.microsoft.com/office/drawing/2014/main" id="{BBAB5C64-7D8F-0D1F-61A9-16BE10446A7E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>
              <a:off x="3916440" y="3635888"/>
              <a:ext cx="2930607" cy="121889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B93B20C-A8A1-16AE-C11A-363691F8AE96}"/>
                </a:ext>
              </a:extLst>
            </p:cNvPr>
            <p:cNvSpPr txBox="1"/>
            <p:nvPr/>
          </p:nvSpPr>
          <p:spPr>
            <a:xfrm>
              <a:off x="4794550" y="3977211"/>
              <a:ext cx="2930607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Data stored here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35E2D51-691D-63B2-12A7-469178FC7AA1}"/>
              </a:ext>
            </a:extLst>
          </p:cNvPr>
          <p:cNvGrpSpPr/>
          <p:nvPr/>
        </p:nvGrpSpPr>
        <p:grpSpPr>
          <a:xfrm>
            <a:off x="4466572" y="5738814"/>
            <a:ext cx="3586565" cy="865188"/>
            <a:chOff x="4466572" y="5738814"/>
            <a:chExt cx="3586565" cy="865188"/>
          </a:xfrm>
        </p:grpSpPr>
        <p:cxnSp>
          <p:nvCxnSpPr>
            <p:cNvPr id="23" name="Straight Arrow Connector 4">
              <a:extLst>
                <a:ext uri="{FF2B5EF4-FFF2-40B4-BE49-F238E27FC236}">
                  <a16:creationId xmlns:a16="http://schemas.microsoft.com/office/drawing/2014/main" id="{0F49766B-6863-153B-557B-46E0F2F175C2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4744995" y="5738814"/>
              <a:ext cx="2102052" cy="20446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5B27B32-BAF8-C191-DD09-079A02FBF03E}"/>
                </a:ext>
              </a:extLst>
            </p:cNvPr>
            <p:cNvSpPr txBox="1"/>
            <p:nvPr/>
          </p:nvSpPr>
          <p:spPr>
            <a:xfrm>
              <a:off x="4466572" y="6142337"/>
              <a:ext cx="3586565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Functions stored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555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3DA17-231C-5EA8-3B4C-45E2C0188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4FC49-6236-BEBD-0F97-BD6F50317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Where are the functions?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395E9-AD9E-E40F-2EEC-42140AC9B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Point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</a:p>
          <a:p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def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</a:t>
            </a:r>
            <a:r>
              <a:rPr lang="en-US" sz="2800" b="0" dirty="0" err="1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init</a:t>
            </a:r>
            <a:r>
              <a:rPr lang="en-US" sz="28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(self, </a:t>
            </a:r>
            <a:r>
              <a:rPr lang="en-US" sz="28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8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y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):</a:t>
            </a:r>
          </a:p>
          <a:p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 sz="2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self._x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endParaRPr lang="en-US" sz="2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 sz="2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self._y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y</a:t>
            </a:r>
            <a:endParaRPr lang="en-US" sz="2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def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getX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800" b="1" dirty="0">
                <a:solidFill>
                  <a:srgbClr val="D73A48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self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): </a:t>
            </a:r>
          </a:p>
          <a:p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return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self._x</a:t>
            </a:r>
            <a:endParaRPr lang="en-US" sz="2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def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getY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800" b="1" dirty="0">
                <a:solidFill>
                  <a:srgbClr val="D73A48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self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):</a:t>
            </a:r>
          </a:p>
          <a:p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return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self._y</a:t>
            </a:r>
            <a:endParaRPr lang="en-US" sz="2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sz="2800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AD89CC-FAF6-CE00-AB2D-A5AA3914520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93700" y="1541416"/>
            <a:ext cx="11404599" cy="428061"/>
          </a:xfrm>
        </p:spPr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/>
              <a:t>Functions are stored separately from the object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66D2471-7D26-FCA4-4541-B642D6FBB33A}"/>
              </a:ext>
            </a:extLst>
          </p:cNvPr>
          <p:cNvSpPr txBox="1">
            <a:spLocks/>
          </p:cNvSpPr>
          <p:nvPr/>
        </p:nvSpPr>
        <p:spPr>
          <a:xfrm>
            <a:off x="6260125" y="2292096"/>
            <a:ext cx="5538177" cy="403032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 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Point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8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8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px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1" dirty="0" err="1">
                <a:solidFill>
                  <a:srgbClr val="D73A48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</a:t>
            </a:r>
            <a:r>
              <a:rPr lang="en-US" sz="28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</a:t>
            </a:r>
            <a:r>
              <a:rPr lang="en-US" sz="2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getX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</a:p>
          <a:p>
            <a:b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8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 ...is the same as...</a:t>
            </a:r>
            <a:endParaRPr lang="en-US" sz="28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 </a:t>
            </a:r>
            <a:r>
              <a:rPr lang="en-US" sz="28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Point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8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8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8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getX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800" b="1" dirty="0">
                <a:solidFill>
                  <a:srgbClr val="D73A48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</a:t>
            </a:r>
            <a:r>
              <a:rPr lang="en-US" sz="28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51D72E-1636-08C7-1CB6-AE85E262CBE8}"/>
              </a:ext>
            </a:extLst>
          </p:cNvPr>
          <p:cNvSpPr txBox="1"/>
          <p:nvPr/>
        </p:nvSpPr>
        <p:spPr>
          <a:xfrm>
            <a:off x="6729827" y="6091589"/>
            <a:ext cx="4598771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dirty="0"/>
              <a:t>Passing </a:t>
            </a:r>
            <a:r>
              <a:rPr lang="en-US" sz="24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self</a:t>
            </a:r>
            <a:r>
              <a:rPr lang="en-US" sz="2400" b="1" dirty="0"/>
              <a:t> as parameter</a:t>
            </a:r>
          </a:p>
        </p:txBody>
      </p:sp>
    </p:spTree>
    <p:extLst>
      <p:ext uri="{BB962C8B-B14F-4D97-AF65-F5344CB8AC3E}">
        <p14:creationId xmlns:p14="http://schemas.microsoft.com/office/powerpoint/2010/main" val="144649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01511A-C2DF-B268-EAA2-E98E56AF6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think of classes as a </a:t>
            </a:r>
            <a:r>
              <a:rPr lang="en-US" b="1" dirty="0">
                <a:solidFill>
                  <a:srgbClr val="D73A48"/>
                </a:solidFill>
              </a:rPr>
              <a:t>concept</a:t>
            </a:r>
            <a:r>
              <a:rPr lang="en-US" dirty="0"/>
              <a:t> in a program</a:t>
            </a:r>
          </a:p>
          <a:p>
            <a:pPr lvl="1"/>
            <a:r>
              <a:rPr lang="en-US" dirty="0"/>
              <a:t>Vectors</a:t>
            </a:r>
          </a:p>
          <a:p>
            <a:pPr lvl="1"/>
            <a:r>
              <a:rPr lang="en-US" dirty="0"/>
              <a:t>Matrices</a:t>
            </a:r>
          </a:p>
          <a:p>
            <a:pPr lvl="1"/>
            <a:r>
              <a:rPr lang="en-US" dirty="0"/>
              <a:t>Graph</a:t>
            </a:r>
          </a:p>
          <a:p>
            <a:pPr lvl="1"/>
            <a:r>
              <a:rPr lang="en-US" dirty="0"/>
              <a:t>Valve</a:t>
            </a:r>
          </a:p>
          <a:p>
            <a:pPr lvl="1"/>
            <a:r>
              <a:rPr lang="en-US" dirty="0"/>
              <a:t>Thermometer</a:t>
            </a:r>
          </a:p>
          <a:p>
            <a:pPr lvl="1"/>
            <a:r>
              <a:rPr lang="en-US" dirty="0"/>
              <a:t>Clock</a:t>
            </a:r>
          </a:p>
          <a:p>
            <a:pPr lvl="1"/>
            <a:r>
              <a:rPr lang="en-US" dirty="0"/>
              <a:t>Engine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D040E8-115F-F580-B97A-5A4995C70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class as a concept in a program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353D5C-2DFE-12E7-DB29-C674512CFD9C}"/>
              </a:ext>
            </a:extLst>
          </p:cNvPr>
          <p:cNvSpPr txBox="1"/>
          <p:nvPr/>
        </p:nvSpPr>
        <p:spPr>
          <a:xfrm>
            <a:off x="3781602" y="2154670"/>
            <a:ext cx="2657061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D73A48"/>
                </a:solidFill>
              </a:rPr>
              <a:t>std::vector&lt;int&gt;</a:t>
            </a:r>
          </a:p>
        </p:txBody>
      </p:sp>
      <p:pic>
        <p:nvPicPr>
          <p:cNvPr id="1026" name="Picture 2" descr="4. Introduction to Mathematics — Fundamentals of Linear Algebra (Matrices)  | by Hivan du | Medium">
            <a:extLst>
              <a:ext uri="{FF2B5EF4-FFF2-40B4-BE49-F238E27FC236}">
                <a16:creationId xmlns:a16="http://schemas.microsoft.com/office/drawing/2014/main" id="{6D3323C9-C221-2962-26E1-CD825A6AF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734" y="2173843"/>
            <a:ext cx="2616095" cy="137123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3-robust directed graph G with n = 6 nodes. | Download Scientific Diagram">
            <a:extLst>
              <a:ext uri="{FF2B5EF4-FFF2-40B4-BE49-F238E27FC236}">
                <a16:creationId xmlns:a16="http://schemas.microsoft.com/office/drawing/2014/main" id="{EDBA3D68-24D4-C617-F145-BE5F57FD6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3932" y="2173843"/>
            <a:ext cx="2148561" cy="187088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hicago Valve Series 216, 1/2&quot; 316 Stainless Steel Gate Valve, 150#  Flanged, API 603 OS&amp;Y">
            <a:extLst>
              <a:ext uri="{FF2B5EF4-FFF2-40B4-BE49-F238E27FC236}">
                <a16:creationId xmlns:a16="http://schemas.microsoft.com/office/drawing/2014/main" id="{2553F499-7EA8-3BB7-A332-B62D28595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451" y="2796168"/>
            <a:ext cx="1465532" cy="190810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hat is an atomic clock and how does it work? | HowStuffWorks">
            <a:extLst>
              <a:ext uri="{FF2B5EF4-FFF2-40B4-BE49-F238E27FC236}">
                <a16:creationId xmlns:a16="http://schemas.microsoft.com/office/drawing/2014/main" id="{F8F7BDBE-A0F6-D741-6AC7-CBEABEDDA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3027" y="4883307"/>
            <a:ext cx="2966387" cy="166859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1,108,600+ Engine Stock Photos, Pictures &amp; Royalty-Free Images - iStock |  Car engine, Gears, Boat engine">
            <a:extLst>
              <a:ext uri="{FF2B5EF4-FFF2-40B4-BE49-F238E27FC236}">
                <a16:creationId xmlns:a16="http://schemas.microsoft.com/office/drawing/2014/main" id="{E91D6285-3347-1C35-ED41-7FCB0CEE9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838" y="4321199"/>
            <a:ext cx="2610655" cy="225233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igital Industrial Thermometer: 1,600 ° F, Thermocouple: J, K, T, E &amp; N  Sensor">
            <a:extLst>
              <a:ext uri="{FF2B5EF4-FFF2-40B4-BE49-F238E27FC236}">
                <a16:creationId xmlns:a16="http://schemas.microsoft.com/office/drawing/2014/main" id="{04827712-8A4D-7030-255A-A4B7590F2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866925" y="3234838"/>
            <a:ext cx="1690222" cy="266877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01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E0980-1B76-6BC0-A130-EF53787D5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662011"/>
            <a:ext cx="11404600" cy="766989"/>
          </a:xfrm>
        </p:spPr>
        <p:txBody>
          <a:bodyPr/>
          <a:lstStyle/>
          <a:p>
            <a:r>
              <a:rPr lang="en-US" dirty="0"/>
              <a:t>Q: Do we have a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self</a:t>
            </a:r>
            <a:r>
              <a:rPr lang="en-US" dirty="0"/>
              <a:t> in C++?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9EF8D95-D7E5-DF60-DDD0-376DE90FFC9E}"/>
              </a:ext>
            </a:extLst>
          </p:cNvPr>
          <p:cNvSpPr txBox="1">
            <a:spLocks/>
          </p:cNvSpPr>
          <p:nvPr/>
        </p:nvSpPr>
        <p:spPr>
          <a:xfrm>
            <a:off x="393700" y="3429000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dirty="0"/>
              <a:t>A: Yes! It’s called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</a:t>
            </a:r>
          </a:p>
        </p:txBody>
      </p:sp>
    </p:spTree>
    <p:extLst>
      <p:ext uri="{BB962C8B-B14F-4D97-AF65-F5344CB8AC3E}">
        <p14:creationId xmlns:p14="http://schemas.microsoft.com/office/powerpoint/2010/main" val="101276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EE0EE-6332-E869-6FAA-F742CAC46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A345E79-E856-E6C6-D780-EE5FC7B01D5D}"/>
              </a:ext>
            </a:extLst>
          </p:cNvPr>
          <p:cNvSpPr txBox="1">
            <a:spLocks/>
          </p:cNvSpPr>
          <p:nvPr/>
        </p:nvSpPr>
        <p:spPr>
          <a:xfrm>
            <a:off x="3714101" y="2525911"/>
            <a:ext cx="4763797" cy="34012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Point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getX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-&gt;x;</a:t>
            </a:r>
          </a:p>
          <a:p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08F5A-3306-7671-21D4-60B2173A4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028805" cy="76698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</a:t>
            </a:r>
            <a:r>
              <a:rPr lang="en-US" dirty="0"/>
              <a:t> in C++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54172BB-C773-E654-86A7-CEAA0F3534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892330"/>
              </p:ext>
            </p:extLst>
          </p:nvPr>
        </p:nvGraphicFramePr>
        <p:xfrm>
          <a:off x="6084689" y="4653466"/>
          <a:ext cx="1554480" cy="79248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554480">
                  <a:extLst>
                    <a:ext uri="{9D8B030D-6E8A-4147-A177-3AD203B41FA5}">
                      <a16:colId xmlns:a16="http://schemas.microsoft.com/office/drawing/2014/main" val="3097244446"/>
                    </a:ext>
                  </a:extLst>
                </a:gridCol>
              </a:tblGrid>
              <a:tr h="182393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 </a:t>
                      </a:r>
                      <a:r>
                        <a:rPr lang="en-US" sz="20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x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505399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int </a:t>
                      </a:r>
                      <a:r>
                        <a:rPr lang="en-US" sz="20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y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6051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FB249F8-C559-1B09-523E-816CF321E2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620350"/>
              </p:ext>
            </p:extLst>
          </p:nvPr>
        </p:nvGraphicFramePr>
        <p:xfrm>
          <a:off x="4256655" y="4653465"/>
          <a:ext cx="944880" cy="39624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944880">
                  <a:extLst>
                    <a:ext uri="{9D8B030D-6E8A-4147-A177-3AD203B41FA5}">
                      <a16:colId xmlns:a16="http://schemas.microsoft.com/office/drawing/2014/main" val="3097244446"/>
                    </a:ext>
                  </a:extLst>
                </a:gridCol>
              </a:tblGrid>
              <a:tr h="18239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5CC5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this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892093"/>
                  </a:ext>
                </a:extLst>
              </a:tr>
            </a:tbl>
          </a:graphicData>
        </a:graphic>
      </p:graphicFrame>
      <p:cxnSp>
        <p:nvCxnSpPr>
          <p:cNvPr id="12" name="Straight Arrow Connector 4">
            <a:extLst>
              <a:ext uri="{FF2B5EF4-FFF2-40B4-BE49-F238E27FC236}">
                <a16:creationId xmlns:a16="http://schemas.microsoft.com/office/drawing/2014/main" id="{84A6DAB9-A0DD-24CE-AFFC-55804923CA82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5201535" y="4851585"/>
            <a:ext cx="883154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AF36FE3E-A556-4B73-952A-7C5376E1490B}"/>
              </a:ext>
            </a:extLst>
          </p:cNvPr>
          <p:cNvSpPr txBox="1">
            <a:spLocks/>
          </p:cNvSpPr>
          <p:nvPr/>
        </p:nvSpPr>
        <p:spPr>
          <a:xfrm>
            <a:off x="393700" y="1595844"/>
            <a:ext cx="11404599" cy="42806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</a:t>
            </a:r>
            <a:r>
              <a:rPr lang="en-US" dirty="0"/>
              <a:t> is a pointer to the current class</a:t>
            </a:r>
          </a:p>
        </p:txBody>
      </p:sp>
    </p:spTree>
    <p:extLst>
      <p:ext uri="{BB962C8B-B14F-4D97-AF65-F5344CB8AC3E}">
        <p14:creationId xmlns:p14="http://schemas.microsoft.com/office/powerpoint/2010/main" val="32017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8702DA-A808-52CF-06CC-B49C5AC97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FB98D17-A299-9370-EC3F-133F36058361}"/>
              </a:ext>
            </a:extLst>
          </p:cNvPr>
          <p:cNvSpPr txBox="1">
            <a:spLocks/>
          </p:cNvSpPr>
          <p:nvPr/>
        </p:nvSpPr>
        <p:spPr>
          <a:xfrm>
            <a:off x="731361" y="2660863"/>
            <a:ext cx="4981865" cy="19942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4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Point</a:t>
            </a:r>
            <a:r>
              <a:rPr lang="en-US" sz="24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getX</a:t>
            </a:r>
            <a:r>
              <a:rPr lang="en-US" sz="24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sz="24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4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x;</a:t>
            </a:r>
          </a:p>
          <a:p>
            <a:r>
              <a:rPr lang="en-US" sz="24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8563B2C-B7A6-289B-954B-BDB377CE1B35}"/>
              </a:ext>
            </a:extLst>
          </p:cNvPr>
          <p:cNvSpPr txBox="1">
            <a:spLocks/>
          </p:cNvSpPr>
          <p:nvPr/>
        </p:nvSpPr>
        <p:spPr>
          <a:xfrm>
            <a:off x="6433663" y="2660862"/>
            <a:ext cx="4981865" cy="19942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Point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getX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-&gt;x;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B9214A-4231-B869-AFC7-8BF9007C53A6}"/>
              </a:ext>
            </a:extLst>
          </p:cNvPr>
          <p:cNvSpPr txBox="1"/>
          <p:nvPr/>
        </p:nvSpPr>
        <p:spPr>
          <a:xfrm>
            <a:off x="4083268" y="5456595"/>
            <a:ext cx="4025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✅ These are the same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216CD310-BA4A-9E33-52DA-E6BCF2E425C4}"/>
              </a:ext>
            </a:extLst>
          </p:cNvPr>
          <p:cNvSpPr txBox="1">
            <a:spLocks/>
          </p:cNvSpPr>
          <p:nvPr/>
        </p:nvSpPr>
        <p:spPr>
          <a:xfrm>
            <a:off x="393700" y="1595844"/>
            <a:ext cx="11404599" cy="42806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Font typeface="Arial" panose="020B0604020202020204" pitchFamily="34" charset="0"/>
              <a:buNone/>
            </a:pPr>
            <a:r>
              <a:rPr lang="en-US" dirty="0"/>
              <a:t>Are these two snippets of code the same?</a:t>
            </a:r>
          </a:p>
        </p:txBody>
      </p:sp>
    </p:spTree>
    <p:extLst>
      <p:ext uri="{BB962C8B-B14F-4D97-AF65-F5344CB8AC3E}">
        <p14:creationId xmlns:p14="http://schemas.microsoft.com/office/powerpoint/2010/main" val="13826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2D72B-3B3F-FDE2-A405-41AFAD6E2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C9D6072-A946-14A1-9BC1-694ACC2F6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importance of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5D66D8E-B2A8-DD00-5274-3572FA412C0B}"/>
              </a:ext>
            </a:extLst>
          </p:cNvPr>
          <p:cNvSpPr txBox="1">
            <a:spLocks/>
          </p:cNvSpPr>
          <p:nvPr/>
        </p:nvSpPr>
        <p:spPr>
          <a:xfrm>
            <a:off x="6327338" y="2445489"/>
            <a:ext cx="5137810" cy="24250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Point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setX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this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-&gt;x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B152DD-40A3-EAE1-8019-FF6180BBB653}"/>
              </a:ext>
            </a:extLst>
          </p:cNvPr>
          <p:cNvSpPr txBox="1"/>
          <p:nvPr/>
        </p:nvSpPr>
        <p:spPr>
          <a:xfrm>
            <a:off x="4641114" y="5687430"/>
            <a:ext cx="2909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❌ Not the same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DCE3160-B3CC-9E6A-A9DD-71E22907AA4C}"/>
              </a:ext>
            </a:extLst>
          </p:cNvPr>
          <p:cNvSpPr txBox="1">
            <a:spLocks/>
          </p:cNvSpPr>
          <p:nvPr/>
        </p:nvSpPr>
        <p:spPr>
          <a:xfrm>
            <a:off x="625037" y="2445489"/>
            <a:ext cx="5137810" cy="24250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Point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setX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x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21F447B4-CB6F-263B-E270-57C99E1B27E5}"/>
              </a:ext>
            </a:extLst>
          </p:cNvPr>
          <p:cNvSpPr txBox="1">
            <a:spLocks/>
          </p:cNvSpPr>
          <p:nvPr/>
        </p:nvSpPr>
        <p:spPr>
          <a:xfrm>
            <a:off x="393700" y="1595844"/>
            <a:ext cx="11404599" cy="42806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Font typeface="Arial" panose="020B0604020202020204" pitchFamily="34" charset="0"/>
              <a:buNone/>
            </a:pPr>
            <a:r>
              <a:rPr lang="en-US" dirty="0"/>
              <a:t>Are these two snippets of code the same?</a:t>
            </a:r>
          </a:p>
        </p:txBody>
      </p:sp>
    </p:spTree>
    <p:extLst>
      <p:ext uri="{BB962C8B-B14F-4D97-AF65-F5344CB8AC3E}">
        <p14:creationId xmlns:p14="http://schemas.microsoft.com/office/powerpoint/2010/main" val="424632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99CFC7-3130-E207-5E32-F1E044E22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</a:t>
            </a:r>
            <a:r>
              <a:rPr lang="en-US" dirty="0"/>
              <a:t>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EF94BD8-5E88-FCA9-5A7D-D64574DF3C68}"/>
              </a:ext>
            </a:extLst>
          </p:cNvPr>
          <p:cNvSpPr txBox="1">
            <a:spLocks/>
          </p:cNvSpPr>
          <p:nvPr/>
        </p:nvSpPr>
        <p:spPr>
          <a:xfrm>
            <a:off x="3605067" y="2200638"/>
            <a:ext cx="4981865" cy="24250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Point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setX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this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-&gt;x </a:t>
            </a:r>
            <a:r>
              <a:rPr lang="en-US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A148159-7C19-373E-E1F0-306417F3C6B4}"/>
              </a:ext>
            </a:extLst>
          </p:cNvPr>
          <p:cNvSpPr txBox="1">
            <a:spLocks/>
          </p:cNvSpPr>
          <p:nvPr/>
        </p:nvSpPr>
        <p:spPr>
          <a:xfrm>
            <a:off x="2769424" y="5247152"/>
            <a:ext cx="2291674" cy="98011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Point* </a:t>
            </a:r>
            <a:r>
              <a:rPr lang="en-US" sz="2000" dirty="0">
                <a:solidFill>
                  <a:srgbClr val="005CC5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</a:t>
            </a:r>
          </a:p>
        </p:txBody>
      </p:sp>
      <p:cxnSp>
        <p:nvCxnSpPr>
          <p:cNvPr id="6" name="Straight Arrow Connector 4">
            <a:extLst>
              <a:ext uri="{FF2B5EF4-FFF2-40B4-BE49-F238E27FC236}">
                <a16:creationId xmlns:a16="http://schemas.microsoft.com/office/drawing/2014/main" id="{039CC610-EE85-FF0A-47DE-96A8DC835189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915261" y="3901846"/>
            <a:ext cx="763065" cy="134530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0BC5624-61A5-1A13-67BF-C4DAA8D66E19}"/>
              </a:ext>
            </a:extLst>
          </p:cNvPr>
          <p:cNvSpPr txBox="1">
            <a:spLocks/>
          </p:cNvSpPr>
          <p:nvPr/>
        </p:nvSpPr>
        <p:spPr>
          <a:xfrm>
            <a:off x="5717838" y="5247152"/>
            <a:ext cx="4981864" cy="98011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5CC5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-&gt;</a:t>
            </a:r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Mwahahaha pointer dereference</a:t>
            </a:r>
          </a:p>
        </p:txBody>
      </p:sp>
      <p:cxnSp>
        <p:nvCxnSpPr>
          <p:cNvPr id="13" name="Straight Arrow Connector 4">
            <a:extLst>
              <a:ext uri="{FF2B5EF4-FFF2-40B4-BE49-F238E27FC236}">
                <a16:creationId xmlns:a16="http://schemas.microsoft.com/office/drawing/2014/main" id="{FA46DC42-C8DB-A3F3-8C94-29F558EC141E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5371292" y="3901846"/>
            <a:ext cx="2837478" cy="134530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571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67DDE-45DF-C5C0-35B1-D72B38B97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E936D-F7D9-C764-CA15-C3351CABF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</a:t>
            </a:r>
            <a:r>
              <a:rPr lang="en-US" dirty="0"/>
              <a:t> in C++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90A65-CC65-FD96-1A99-8094965DD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Point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getX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-&gt;x;</a:t>
            </a:r>
          </a:p>
          <a:p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4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...gets turned into...</a:t>
            </a:r>
            <a:endParaRPr lang="en-US" sz="24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Point_getX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Point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  <a:p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-&gt;x; }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879DAA-E042-D12E-0955-70F15AD6253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93700" y="1541416"/>
            <a:ext cx="11404599" cy="428061"/>
          </a:xfrm>
        </p:spPr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</a:t>
            </a:r>
            <a:r>
              <a:rPr lang="en-US" dirty="0"/>
              <a:t> is passed as a parameter to class function behind the scenes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325A440-4DCF-CC30-813D-D13E8EE070A3}"/>
              </a:ext>
            </a:extLst>
          </p:cNvPr>
          <p:cNvSpPr txBox="1">
            <a:spLocks/>
          </p:cNvSpPr>
          <p:nvPr/>
        </p:nvSpPr>
        <p:spPr>
          <a:xfrm>
            <a:off x="6260125" y="2292096"/>
            <a:ext cx="5538177" cy="403032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Point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 {</a:t>
            </a:r>
            <a:r>
              <a:rPr lang="en-US" sz="24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4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x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p.</a:t>
            </a:r>
            <a:r>
              <a:rPr lang="en-US" sz="24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getX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endParaRPr lang="en-US" sz="24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4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...gets turned into...</a:t>
            </a:r>
            <a:endParaRPr lang="en-US" sz="24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Point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 {</a:t>
            </a:r>
            <a:r>
              <a:rPr lang="en-US" sz="24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4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x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Point_getX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CB088F-7314-D173-2916-B645E8BBA5A2}"/>
              </a:ext>
            </a:extLst>
          </p:cNvPr>
          <p:cNvSpPr txBox="1"/>
          <p:nvPr/>
        </p:nvSpPr>
        <p:spPr>
          <a:xfrm>
            <a:off x="6729827" y="6091589"/>
            <a:ext cx="4598771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dirty="0"/>
              <a:t>Passing </a:t>
            </a:r>
            <a:r>
              <a:rPr lang="en-US" sz="24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</a:t>
            </a:r>
            <a:r>
              <a:rPr lang="en-US" sz="2400" b="1" dirty="0"/>
              <a:t> as parameter</a:t>
            </a:r>
          </a:p>
        </p:txBody>
      </p:sp>
    </p:spTree>
    <p:extLst>
      <p:ext uri="{BB962C8B-B14F-4D97-AF65-F5344CB8AC3E}">
        <p14:creationId xmlns:p14="http://schemas.microsoft.com/office/powerpoint/2010/main" val="161577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4519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DFAC9-EA12-487A-1A9F-74B2B50D0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</p:spTree>
    <p:extLst>
      <p:ext uri="{BB962C8B-B14F-4D97-AF65-F5344CB8AC3E}">
        <p14:creationId xmlns:p14="http://schemas.microsoft.com/office/powerpoint/2010/main" val="38641140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AA03C-9B5A-9546-8934-8B9A012C4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mechanism for one class to </a:t>
            </a:r>
            <a:r>
              <a:rPr lang="en-US" dirty="0">
                <a:solidFill>
                  <a:srgbClr val="D73A48"/>
                </a:solidFill>
              </a:rPr>
              <a:t>inherit</a:t>
            </a:r>
            <a:r>
              <a:rPr lang="en-US" dirty="0"/>
              <a:t> properties from another</a:t>
            </a:r>
          </a:p>
        </p:txBody>
      </p:sp>
    </p:spTree>
    <p:extLst>
      <p:ext uri="{BB962C8B-B14F-4D97-AF65-F5344CB8AC3E}">
        <p14:creationId xmlns:p14="http://schemas.microsoft.com/office/powerpoint/2010/main" val="1525122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93AD6D-4A5A-725B-3551-E19F285D1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kinds of cars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49EAC19-1FE5-F575-6A9B-7001A9D339D4}"/>
              </a:ext>
            </a:extLst>
          </p:cNvPr>
          <p:cNvGrpSpPr/>
          <p:nvPr/>
        </p:nvGrpSpPr>
        <p:grpSpPr>
          <a:xfrm>
            <a:off x="4900502" y="1229725"/>
            <a:ext cx="2328663" cy="2149649"/>
            <a:chOff x="4686300" y="1562363"/>
            <a:chExt cx="2328663" cy="2149649"/>
          </a:xfrm>
        </p:grpSpPr>
        <p:pic>
          <p:nvPicPr>
            <p:cNvPr id="1026" name="Picture 2" descr="130+ Concept Car Sketch Stock Illustrations, Royalty-Free Vector Graphics &amp; Clip  Art - iStock | Concept cars, Futuristic car, Car design">
              <a:extLst>
                <a:ext uri="{FF2B5EF4-FFF2-40B4-BE49-F238E27FC236}">
                  <a16:creationId xmlns:a16="http://schemas.microsoft.com/office/drawing/2014/main" id="{37190127-3418-93C7-B8CE-CB9AC03C7C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6300" y="2102496"/>
              <a:ext cx="2328662" cy="16095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EEC7AC-9C5C-9A0B-3182-66DC123775DB}"/>
                </a:ext>
              </a:extLst>
            </p:cNvPr>
            <p:cNvSpPr txBox="1"/>
            <p:nvPr/>
          </p:nvSpPr>
          <p:spPr>
            <a:xfrm>
              <a:off x="4686301" y="1562363"/>
              <a:ext cx="2328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Car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DF5B401-E442-68FB-F550-AFCE910B8CB6}"/>
              </a:ext>
            </a:extLst>
          </p:cNvPr>
          <p:cNvGrpSpPr/>
          <p:nvPr/>
        </p:nvGrpSpPr>
        <p:grpSpPr>
          <a:xfrm>
            <a:off x="713229" y="4405204"/>
            <a:ext cx="2581464" cy="1774878"/>
            <a:chOff x="1117600" y="4088172"/>
            <a:chExt cx="3022600" cy="2078180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EA4A7AC-A174-F8E2-F5DA-86B537B528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7600" y="4657413"/>
              <a:ext cx="3022600" cy="15089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73D612-38CE-8B06-8CA2-FE0D0198884B}"/>
                </a:ext>
              </a:extLst>
            </p:cNvPr>
            <p:cNvSpPr txBox="1"/>
            <p:nvPr/>
          </p:nvSpPr>
          <p:spPr>
            <a:xfrm>
              <a:off x="1117600" y="4088172"/>
              <a:ext cx="3022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Toyota Camry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34B95D7-E386-EB0C-10DE-A13B720C8B99}"/>
              </a:ext>
            </a:extLst>
          </p:cNvPr>
          <p:cNvGrpSpPr/>
          <p:nvPr/>
        </p:nvGrpSpPr>
        <p:grpSpPr>
          <a:xfrm>
            <a:off x="3699077" y="4420186"/>
            <a:ext cx="2581464" cy="1820159"/>
            <a:chOff x="4686300" y="4133244"/>
            <a:chExt cx="3022600" cy="21311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CB8D91-1C93-4D70-FBFF-939E89273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6300" y="4755504"/>
              <a:ext cx="2968405" cy="150893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12D2578-FFD8-F190-2340-E522180F220F}"/>
                </a:ext>
              </a:extLst>
            </p:cNvPr>
            <p:cNvSpPr txBox="1"/>
            <p:nvPr/>
          </p:nvSpPr>
          <p:spPr>
            <a:xfrm>
              <a:off x="4686300" y="4133244"/>
              <a:ext cx="3022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Honda Civic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BC459E7-088D-C09C-013A-749EA399722D}"/>
              </a:ext>
            </a:extLst>
          </p:cNvPr>
          <p:cNvGrpSpPr/>
          <p:nvPr/>
        </p:nvGrpSpPr>
        <p:grpSpPr>
          <a:xfrm>
            <a:off x="6587837" y="4420186"/>
            <a:ext cx="2351686" cy="1609516"/>
            <a:chOff x="8200805" y="4195748"/>
            <a:chExt cx="3022600" cy="206869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9FE4E3-331F-F2B2-1367-97F556811328}"/>
                </a:ext>
              </a:extLst>
            </p:cNvPr>
            <p:cNvSpPr txBox="1"/>
            <p:nvPr/>
          </p:nvSpPr>
          <p:spPr>
            <a:xfrm>
              <a:off x="8200805" y="4195748"/>
              <a:ext cx="3022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Ford Mustang</a:t>
              </a:r>
            </a:p>
          </p:txBody>
        </p:sp>
        <p:pic>
          <p:nvPicPr>
            <p:cNvPr id="1040" name="Picture 16" descr="Ford Mustang - Wikipedia">
              <a:extLst>
                <a:ext uri="{FF2B5EF4-FFF2-40B4-BE49-F238E27FC236}">
                  <a16:creationId xmlns:a16="http://schemas.microsoft.com/office/drawing/2014/main" id="{32D33A09-2DA0-DC0C-85F1-3991D1E6F5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0805" y="4755504"/>
              <a:ext cx="2829263" cy="15089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442ED49-0089-6014-64ED-D9510A8BDEB3}"/>
              </a:ext>
            </a:extLst>
          </p:cNvPr>
          <p:cNvGrpSpPr/>
          <p:nvPr/>
        </p:nvGrpSpPr>
        <p:grpSpPr>
          <a:xfrm>
            <a:off x="9193484" y="4405204"/>
            <a:ext cx="2464584" cy="1958095"/>
            <a:chOff x="8775700" y="3697404"/>
            <a:chExt cx="3022600" cy="2401435"/>
          </a:xfrm>
        </p:grpSpPr>
        <p:pic>
          <p:nvPicPr>
            <p:cNvPr id="1042" name="Picture 18" descr="Jeep Gladiator (JT) - Wikipedia">
              <a:extLst>
                <a:ext uri="{FF2B5EF4-FFF2-40B4-BE49-F238E27FC236}">
                  <a16:creationId xmlns:a16="http://schemas.microsoft.com/office/drawing/2014/main" id="{9F0F1AE0-BB14-472B-B464-EB416B01FF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5700" y="4261289"/>
              <a:ext cx="3022600" cy="183755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4D79E9C-512D-529C-9FC5-767806F8352D}"/>
                </a:ext>
              </a:extLst>
            </p:cNvPr>
            <p:cNvSpPr txBox="1"/>
            <p:nvPr/>
          </p:nvSpPr>
          <p:spPr>
            <a:xfrm>
              <a:off x="8775700" y="3697404"/>
              <a:ext cx="3022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Jeep Gladiator</a:t>
              </a:r>
            </a:p>
          </p:txBody>
        </p:sp>
      </p:grpSp>
      <p:cxnSp>
        <p:nvCxnSpPr>
          <p:cNvPr id="19" name="Straight Arrow Connector 4">
            <a:extLst>
              <a:ext uri="{FF2B5EF4-FFF2-40B4-BE49-F238E27FC236}">
                <a16:creationId xmlns:a16="http://schemas.microsoft.com/office/drawing/2014/main" id="{7E2BB015-823D-C65B-443C-50F4F53995D0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2003961" y="3429000"/>
            <a:ext cx="4092039" cy="97620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4">
            <a:extLst>
              <a:ext uri="{FF2B5EF4-FFF2-40B4-BE49-F238E27FC236}">
                <a16:creationId xmlns:a16="http://schemas.microsoft.com/office/drawing/2014/main" id="{F2D5913D-9FD2-5E74-0DF2-255B29C7BF8E}"/>
              </a:ext>
            </a:extLst>
          </p:cNvPr>
          <p:cNvCxnSpPr>
            <a:cxnSpLocks/>
            <a:stCxn id="1026" idx="2"/>
            <a:endCxn id="11" idx="0"/>
          </p:cNvCxnSpPr>
          <p:nvPr/>
        </p:nvCxnSpPr>
        <p:spPr>
          <a:xfrm flipH="1">
            <a:off x="4989809" y="3379374"/>
            <a:ext cx="1075024" cy="104081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4">
            <a:extLst>
              <a:ext uri="{FF2B5EF4-FFF2-40B4-BE49-F238E27FC236}">
                <a16:creationId xmlns:a16="http://schemas.microsoft.com/office/drawing/2014/main" id="{D9FF3476-63E0-ECF4-8C2E-9A995DE467DB}"/>
              </a:ext>
            </a:extLst>
          </p:cNvPr>
          <p:cNvCxnSpPr>
            <a:cxnSpLocks/>
            <a:stCxn id="1026" idx="2"/>
            <a:endCxn id="13" idx="0"/>
          </p:cNvCxnSpPr>
          <p:nvPr/>
        </p:nvCxnSpPr>
        <p:spPr>
          <a:xfrm>
            <a:off x="6064833" y="3379374"/>
            <a:ext cx="1698847" cy="104081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4">
            <a:extLst>
              <a:ext uri="{FF2B5EF4-FFF2-40B4-BE49-F238E27FC236}">
                <a16:creationId xmlns:a16="http://schemas.microsoft.com/office/drawing/2014/main" id="{19A3CEED-55A7-F400-1313-40CAC4CEDD6B}"/>
              </a:ext>
            </a:extLst>
          </p:cNvPr>
          <p:cNvCxnSpPr>
            <a:cxnSpLocks/>
            <a:stCxn id="1026" idx="2"/>
            <a:endCxn id="17" idx="0"/>
          </p:cNvCxnSpPr>
          <p:nvPr/>
        </p:nvCxnSpPr>
        <p:spPr>
          <a:xfrm>
            <a:off x="6064833" y="3379374"/>
            <a:ext cx="4360943" cy="102583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71C845F6-9D20-547F-0294-2183D0A3520F}"/>
              </a:ext>
            </a:extLst>
          </p:cNvPr>
          <p:cNvSpPr txBox="1">
            <a:spLocks/>
          </p:cNvSpPr>
          <p:nvPr/>
        </p:nvSpPr>
        <p:spPr>
          <a:xfrm>
            <a:off x="7521671" y="1463828"/>
            <a:ext cx="4360944" cy="24532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lnSpcReduction="1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Many kinds of cars, but they all inherit</a:t>
            </a:r>
          </a:p>
          <a:p>
            <a:pPr marL="355600" indent="-342900" 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An engine</a:t>
            </a:r>
          </a:p>
          <a:p>
            <a:pPr marL="355600" indent="-342900" 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Wheels</a:t>
            </a:r>
          </a:p>
          <a:p>
            <a:pPr marL="355600" indent="-342900" 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steering wheel</a:t>
            </a:r>
          </a:p>
        </p:txBody>
      </p:sp>
    </p:spTree>
    <p:extLst>
      <p:ext uri="{BB962C8B-B14F-4D97-AF65-F5344CB8AC3E}">
        <p14:creationId xmlns:p14="http://schemas.microsoft.com/office/powerpoint/2010/main" val="424793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6736AD9-3F29-62CA-C07F-E04CCA177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extend classes?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F56926B-FF1E-1737-4923-28826BFAC0C7}"/>
              </a:ext>
            </a:extLst>
          </p:cNvPr>
          <p:cNvGrpSpPr/>
          <p:nvPr/>
        </p:nvGrpSpPr>
        <p:grpSpPr>
          <a:xfrm>
            <a:off x="5098026" y="1338699"/>
            <a:ext cx="1995948" cy="2278407"/>
            <a:chOff x="4393391" y="1546080"/>
            <a:chExt cx="1995948" cy="2278407"/>
          </a:xfrm>
        </p:grpSpPr>
        <p:pic>
          <p:nvPicPr>
            <p:cNvPr id="4" name="Picture 12" descr="1,108,600+ Engine Stock Photos, Pictures &amp; Royalty-Free Images - iStock |  Car engine, Gears, Boat engine">
              <a:extLst>
                <a:ext uri="{FF2B5EF4-FFF2-40B4-BE49-F238E27FC236}">
                  <a16:creationId xmlns:a16="http://schemas.microsoft.com/office/drawing/2014/main" id="{BA470FBA-1979-B111-C629-62BA604B72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3392" y="2102493"/>
              <a:ext cx="1995947" cy="17219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67C4E6F-1DF0-601E-D0FB-CB7204E4449E}"/>
                </a:ext>
              </a:extLst>
            </p:cNvPr>
            <p:cNvSpPr txBox="1"/>
            <p:nvPr/>
          </p:nvSpPr>
          <p:spPr>
            <a:xfrm>
              <a:off x="4393391" y="1546080"/>
              <a:ext cx="19959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Engine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01667D4-3A05-DB03-C24C-73E6CCF03DA1}"/>
              </a:ext>
            </a:extLst>
          </p:cNvPr>
          <p:cNvGrpSpPr/>
          <p:nvPr/>
        </p:nvGrpSpPr>
        <p:grpSpPr>
          <a:xfrm>
            <a:off x="1140405" y="3749796"/>
            <a:ext cx="1983988" cy="2012339"/>
            <a:chOff x="921597" y="3991389"/>
            <a:chExt cx="2204375" cy="2235875"/>
          </a:xfrm>
        </p:grpSpPr>
        <p:pic>
          <p:nvPicPr>
            <p:cNvPr id="2050" name="Picture 2" descr="Industrial Natural Gas Engines | DEUTZ Support">
              <a:extLst>
                <a:ext uri="{FF2B5EF4-FFF2-40B4-BE49-F238E27FC236}">
                  <a16:creationId xmlns:a16="http://schemas.microsoft.com/office/drawing/2014/main" id="{192D3C36-825D-CD48-930F-191B01FA81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598" y="4505270"/>
              <a:ext cx="1913327" cy="17219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84F05B-DBD3-6C10-CD14-8A733071701E}"/>
                </a:ext>
              </a:extLst>
            </p:cNvPr>
            <p:cNvSpPr txBox="1"/>
            <p:nvPr/>
          </p:nvSpPr>
          <p:spPr>
            <a:xfrm>
              <a:off x="921597" y="3991389"/>
              <a:ext cx="22043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Gas Engine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EE2DFF3-E694-7156-3C56-B0D6CDEE3520}"/>
              </a:ext>
            </a:extLst>
          </p:cNvPr>
          <p:cNvGrpSpPr/>
          <p:nvPr/>
        </p:nvGrpSpPr>
        <p:grpSpPr>
          <a:xfrm>
            <a:off x="3773037" y="4641838"/>
            <a:ext cx="1983988" cy="1820304"/>
            <a:chOff x="3629931" y="4024845"/>
            <a:chExt cx="2533755" cy="2324714"/>
          </a:xfrm>
        </p:grpSpPr>
        <p:pic>
          <p:nvPicPr>
            <p:cNvPr id="2052" name="Picture 4" descr="How Does a Diesel Engine Work? | UTI">
              <a:extLst>
                <a:ext uri="{FF2B5EF4-FFF2-40B4-BE49-F238E27FC236}">
                  <a16:creationId xmlns:a16="http://schemas.microsoft.com/office/drawing/2014/main" id="{BAE95B86-CE2C-BCEA-C73D-0DC0F78D6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2772" y="4529255"/>
              <a:ext cx="1995947" cy="18203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C64989-51A8-673C-91E9-D46D256F3941}"/>
                </a:ext>
              </a:extLst>
            </p:cNvPr>
            <p:cNvSpPr txBox="1"/>
            <p:nvPr/>
          </p:nvSpPr>
          <p:spPr>
            <a:xfrm>
              <a:off x="3629931" y="4024845"/>
              <a:ext cx="2533755" cy="510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Diesel Engine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9C245DE-E642-8B55-72FD-82A05C32FBD6}"/>
              </a:ext>
            </a:extLst>
          </p:cNvPr>
          <p:cNvGrpSpPr/>
          <p:nvPr/>
        </p:nvGrpSpPr>
        <p:grpSpPr>
          <a:xfrm>
            <a:off x="6222926" y="4488532"/>
            <a:ext cx="2089085" cy="2061537"/>
            <a:chOff x="6272389" y="4043605"/>
            <a:chExt cx="2531369" cy="2497989"/>
          </a:xfrm>
        </p:grpSpPr>
        <p:pic>
          <p:nvPicPr>
            <p:cNvPr id="2054" name="Picture 6" descr="Here's what's really involved in an electric car drivetrain">
              <a:extLst>
                <a:ext uri="{FF2B5EF4-FFF2-40B4-BE49-F238E27FC236}">
                  <a16:creationId xmlns:a16="http://schemas.microsoft.com/office/drawing/2014/main" id="{8B6A40E1-C11B-DD8F-D6E4-EA10369DED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9339" y="4529255"/>
              <a:ext cx="2012339" cy="20123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555A66-254D-8634-E2CD-0B3DE419D524}"/>
                </a:ext>
              </a:extLst>
            </p:cNvPr>
            <p:cNvSpPr txBox="1"/>
            <p:nvPr/>
          </p:nvSpPr>
          <p:spPr>
            <a:xfrm>
              <a:off x="6272389" y="4043605"/>
              <a:ext cx="2531369" cy="484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Electric Engine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CCA8B69-42B8-2216-9AA4-3BFEFD5BEF69}"/>
              </a:ext>
            </a:extLst>
          </p:cNvPr>
          <p:cNvGrpSpPr/>
          <p:nvPr/>
        </p:nvGrpSpPr>
        <p:grpSpPr>
          <a:xfrm>
            <a:off x="8777912" y="3730130"/>
            <a:ext cx="2477518" cy="1989569"/>
            <a:chOff x="9154254" y="4018392"/>
            <a:chExt cx="2531369" cy="2032814"/>
          </a:xfrm>
        </p:grpSpPr>
        <p:pic>
          <p:nvPicPr>
            <p:cNvPr id="2056" name="Picture 8" descr="What's the Difference Between Turbine Engines? | Machine Design">
              <a:extLst>
                <a:ext uri="{FF2B5EF4-FFF2-40B4-BE49-F238E27FC236}">
                  <a16:creationId xmlns:a16="http://schemas.microsoft.com/office/drawing/2014/main" id="{ABAD3FFC-461B-8453-D307-3AF5F78E31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7075" y="4529255"/>
              <a:ext cx="2125729" cy="1521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A788DB8-B823-DB29-6391-6C96F8269566}"/>
                </a:ext>
              </a:extLst>
            </p:cNvPr>
            <p:cNvSpPr txBox="1"/>
            <p:nvPr/>
          </p:nvSpPr>
          <p:spPr>
            <a:xfrm>
              <a:off x="9154254" y="4018392"/>
              <a:ext cx="2531369" cy="4088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Turbine Engine</a:t>
              </a:r>
            </a:p>
          </p:txBody>
        </p:sp>
      </p:grpSp>
      <p:cxnSp>
        <p:nvCxnSpPr>
          <p:cNvPr id="18" name="Straight Arrow Connector 4">
            <a:extLst>
              <a:ext uri="{FF2B5EF4-FFF2-40B4-BE49-F238E27FC236}">
                <a16:creationId xmlns:a16="http://schemas.microsoft.com/office/drawing/2014/main" id="{FF3123E4-214F-2E19-EFF7-2FA9FB405E8D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2700670" y="2756109"/>
            <a:ext cx="2397357" cy="86099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4">
            <a:extLst>
              <a:ext uri="{FF2B5EF4-FFF2-40B4-BE49-F238E27FC236}">
                <a16:creationId xmlns:a16="http://schemas.microsoft.com/office/drawing/2014/main" id="{F7514591-B6D6-D39E-3E33-171899D5B794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4699591" y="3617106"/>
            <a:ext cx="1396410" cy="87142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4">
            <a:extLst>
              <a:ext uri="{FF2B5EF4-FFF2-40B4-BE49-F238E27FC236}">
                <a16:creationId xmlns:a16="http://schemas.microsoft.com/office/drawing/2014/main" id="{FC2DCA9E-4E58-2EDA-836D-4C70CCF1F703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>
            <a:off x="6096001" y="3617106"/>
            <a:ext cx="1171468" cy="87142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4">
            <a:extLst>
              <a:ext uri="{FF2B5EF4-FFF2-40B4-BE49-F238E27FC236}">
                <a16:creationId xmlns:a16="http://schemas.microsoft.com/office/drawing/2014/main" id="{16D3AEC6-361B-B511-322E-15466308EBAC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7093974" y="2756109"/>
            <a:ext cx="2836835" cy="86099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282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3ACC91-D947-A338-782A-E4848BB0E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kinds of shapes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442E8C8-0E5B-523B-7C3F-9D715317163E}"/>
              </a:ext>
            </a:extLst>
          </p:cNvPr>
          <p:cNvGrpSpPr/>
          <p:nvPr/>
        </p:nvGrpSpPr>
        <p:grpSpPr>
          <a:xfrm>
            <a:off x="850900" y="4189064"/>
            <a:ext cx="2336800" cy="2214265"/>
            <a:chOff x="850900" y="4189064"/>
            <a:chExt cx="2336800" cy="221426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BCB51D0-1B1E-CA77-ED36-159D6E356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0900" y="4701529"/>
              <a:ext cx="2336800" cy="17018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5259C24-0238-A375-9BCD-A70F2568666C}"/>
                </a:ext>
              </a:extLst>
            </p:cNvPr>
            <p:cNvSpPr txBox="1"/>
            <p:nvPr/>
          </p:nvSpPr>
          <p:spPr>
            <a:xfrm>
              <a:off x="859038" y="4189064"/>
              <a:ext cx="23286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Box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AB0FCDF-3EDF-391C-9E6D-BF8F07A3EDD6}"/>
              </a:ext>
            </a:extLst>
          </p:cNvPr>
          <p:cNvGrpSpPr/>
          <p:nvPr/>
        </p:nvGrpSpPr>
        <p:grpSpPr>
          <a:xfrm>
            <a:off x="3347513" y="4189064"/>
            <a:ext cx="1881711" cy="2219197"/>
            <a:chOff x="3347513" y="4189064"/>
            <a:chExt cx="1881711" cy="221919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ACFDBB4-BEB9-B279-7622-635B01385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478" r="5877"/>
            <a:stretch/>
          </p:blipFill>
          <p:spPr>
            <a:xfrm>
              <a:off x="3347513" y="4719161"/>
              <a:ext cx="1881711" cy="16891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AFC916F-3142-706E-E9A0-90695EEFACBE}"/>
                </a:ext>
              </a:extLst>
            </p:cNvPr>
            <p:cNvSpPr txBox="1"/>
            <p:nvPr/>
          </p:nvSpPr>
          <p:spPr>
            <a:xfrm>
              <a:off x="3347513" y="4189064"/>
              <a:ext cx="18753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Sphere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BFB3F58-9696-127F-4CBC-281F38F6BDF3}"/>
              </a:ext>
            </a:extLst>
          </p:cNvPr>
          <p:cNvGrpSpPr/>
          <p:nvPr/>
        </p:nvGrpSpPr>
        <p:grpSpPr>
          <a:xfrm>
            <a:off x="5385861" y="4189064"/>
            <a:ext cx="1305837" cy="2214265"/>
            <a:chOff x="5385861" y="4189064"/>
            <a:chExt cx="1305837" cy="221426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8D767FE-CDA7-71B7-E241-F22C75D23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538" t="-1047" r="16715" b="1047"/>
            <a:stretch/>
          </p:blipFill>
          <p:spPr>
            <a:xfrm>
              <a:off x="5389037" y="4719161"/>
              <a:ext cx="1302661" cy="1684168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BE9CA4-3517-4B63-21B5-37FB29F1E22A}"/>
                </a:ext>
              </a:extLst>
            </p:cNvPr>
            <p:cNvSpPr txBox="1"/>
            <p:nvPr/>
          </p:nvSpPr>
          <p:spPr>
            <a:xfrm>
              <a:off x="5385861" y="4189064"/>
              <a:ext cx="13026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Cone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8530F91-ED0A-8DF8-5BBA-86DBFF73EE16}"/>
              </a:ext>
            </a:extLst>
          </p:cNvPr>
          <p:cNvGrpSpPr/>
          <p:nvPr/>
        </p:nvGrpSpPr>
        <p:grpSpPr>
          <a:xfrm>
            <a:off x="6851511" y="4189064"/>
            <a:ext cx="2019300" cy="2231897"/>
            <a:chOff x="6851511" y="4189064"/>
            <a:chExt cx="2019300" cy="223189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B1D4C72-B25E-7E5F-8AFE-A46F18DCB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51511" y="4719161"/>
              <a:ext cx="2019300" cy="17018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06CF1D-F9A0-732D-506E-6D39E4DE7D94}"/>
                </a:ext>
              </a:extLst>
            </p:cNvPr>
            <p:cNvSpPr txBox="1"/>
            <p:nvPr/>
          </p:nvSpPr>
          <p:spPr>
            <a:xfrm>
              <a:off x="6851511" y="4189064"/>
              <a:ext cx="20193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Ring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C367764-06C1-F31D-DF58-007F21D39716}"/>
              </a:ext>
            </a:extLst>
          </p:cNvPr>
          <p:cNvGrpSpPr/>
          <p:nvPr/>
        </p:nvGrpSpPr>
        <p:grpSpPr>
          <a:xfrm>
            <a:off x="9030623" y="4189064"/>
            <a:ext cx="2146301" cy="2231897"/>
            <a:chOff x="9030623" y="4189064"/>
            <a:chExt cx="2146301" cy="223189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1C9BC60-F938-2113-788E-5B027FB13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30624" y="4731861"/>
              <a:ext cx="2146300" cy="16891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E23C52F-CFAC-E596-F1A0-1F043FBB6B80}"/>
                </a:ext>
              </a:extLst>
            </p:cNvPr>
            <p:cNvSpPr txBox="1"/>
            <p:nvPr/>
          </p:nvSpPr>
          <p:spPr>
            <a:xfrm>
              <a:off x="9030623" y="4189064"/>
              <a:ext cx="21180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Buckyball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BCF579-B551-5BE6-278E-BD94A89642D6}"/>
              </a:ext>
            </a:extLst>
          </p:cNvPr>
          <p:cNvGrpSpPr/>
          <p:nvPr/>
        </p:nvGrpSpPr>
        <p:grpSpPr>
          <a:xfrm>
            <a:off x="2023369" y="1579137"/>
            <a:ext cx="8145262" cy="2609927"/>
            <a:chOff x="2023369" y="1579137"/>
            <a:chExt cx="8145262" cy="2609927"/>
          </a:xfrm>
        </p:grpSpPr>
        <p:pic>
          <p:nvPicPr>
            <p:cNvPr id="2050" name="Picture 2" descr="Point cloud - Open3D primary (unknown) documentation">
              <a:extLst>
                <a:ext uri="{FF2B5EF4-FFF2-40B4-BE49-F238E27FC236}">
                  <a16:creationId xmlns:a16="http://schemas.microsoft.com/office/drawing/2014/main" id="{071C6740-9302-EECE-429E-6D8C715716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50" t="-3" r="14080" b="3"/>
            <a:stretch/>
          </p:blipFill>
          <p:spPr bwMode="auto">
            <a:xfrm>
              <a:off x="4741333" y="2138839"/>
              <a:ext cx="1947189" cy="1524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731B191-B9FD-0EA1-C27B-C7DA2CF68D35}"/>
                </a:ext>
              </a:extLst>
            </p:cNvPr>
            <p:cNvSpPr txBox="1"/>
            <p:nvPr/>
          </p:nvSpPr>
          <p:spPr>
            <a:xfrm>
              <a:off x="4741333" y="1579137"/>
              <a:ext cx="19471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Shape</a:t>
              </a:r>
            </a:p>
          </p:txBody>
        </p: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663D9796-1658-8BB9-B567-38CBD0A2C93B}"/>
                </a:ext>
              </a:extLst>
            </p:cNvPr>
            <p:cNvCxnSpPr>
              <a:cxnSpLocks/>
              <a:stCxn id="2050" idx="2"/>
              <a:endCxn id="11" idx="0"/>
            </p:cNvCxnSpPr>
            <p:nvPr/>
          </p:nvCxnSpPr>
          <p:spPr>
            <a:xfrm flipH="1">
              <a:off x="2023369" y="3662839"/>
              <a:ext cx="3691559" cy="52622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4">
              <a:extLst>
                <a:ext uri="{FF2B5EF4-FFF2-40B4-BE49-F238E27FC236}">
                  <a16:creationId xmlns:a16="http://schemas.microsoft.com/office/drawing/2014/main" id="{E39A72B7-3C29-933E-5BB8-49B4F0FB0BF3}"/>
                </a:ext>
              </a:extLst>
            </p:cNvPr>
            <p:cNvCxnSpPr>
              <a:cxnSpLocks/>
              <a:stCxn id="2050" idx="2"/>
              <a:endCxn id="12" idx="0"/>
            </p:cNvCxnSpPr>
            <p:nvPr/>
          </p:nvCxnSpPr>
          <p:spPr>
            <a:xfrm flipH="1">
              <a:off x="4285193" y="3662839"/>
              <a:ext cx="1429735" cy="52622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4">
              <a:extLst>
                <a:ext uri="{FF2B5EF4-FFF2-40B4-BE49-F238E27FC236}">
                  <a16:creationId xmlns:a16="http://schemas.microsoft.com/office/drawing/2014/main" id="{3666DA53-3BEC-2934-11A9-88AF72A7265F}"/>
                </a:ext>
              </a:extLst>
            </p:cNvPr>
            <p:cNvCxnSpPr>
              <a:cxnSpLocks/>
              <a:stCxn id="2050" idx="2"/>
              <a:endCxn id="13" idx="0"/>
            </p:cNvCxnSpPr>
            <p:nvPr/>
          </p:nvCxnSpPr>
          <p:spPr>
            <a:xfrm>
              <a:off x="5714928" y="3662839"/>
              <a:ext cx="322264" cy="52622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4">
              <a:extLst>
                <a:ext uri="{FF2B5EF4-FFF2-40B4-BE49-F238E27FC236}">
                  <a16:creationId xmlns:a16="http://schemas.microsoft.com/office/drawing/2014/main" id="{5505B812-AA8A-69D9-5909-53242B77F313}"/>
                </a:ext>
              </a:extLst>
            </p:cNvPr>
            <p:cNvCxnSpPr>
              <a:cxnSpLocks/>
            </p:cNvCxnSpPr>
            <p:nvPr/>
          </p:nvCxnSpPr>
          <p:spPr>
            <a:xfrm>
              <a:off x="5714928" y="3662839"/>
              <a:ext cx="2257497" cy="52622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4">
              <a:extLst>
                <a:ext uri="{FF2B5EF4-FFF2-40B4-BE49-F238E27FC236}">
                  <a16:creationId xmlns:a16="http://schemas.microsoft.com/office/drawing/2014/main" id="{4ADE4CE3-E299-9C1A-582B-DEF23EE60E14}"/>
                </a:ext>
              </a:extLst>
            </p:cNvPr>
            <p:cNvCxnSpPr>
              <a:cxnSpLocks/>
              <a:stCxn id="2050" idx="2"/>
            </p:cNvCxnSpPr>
            <p:nvPr/>
          </p:nvCxnSpPr>
          <p:spPr>
            <a:xfrm>
              <a:off x="5714928" y="3662839"/>
              <a:ext cx="4453703" cy="52622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CF67B637-CCD1-203C-EBE8-1FB3322B6F49}"/>
              </a:ext>
            </a:extLst>
          </p:cNvPr>
          <p:cNvSpPr txBox="1">
            <a:spLocks/>
          </p:cNvSpPr>
          <p:nvPr/>
        </p:nvSpPr>
        <p:spPr>
          <a:xfrm>
            <a:off x="7144662" y="1694539"/>
            <a:ext cx="4360944" cy="166658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lnSpcReduction="1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Every shape has a</a:t>
            </a:r>
          </a:p>
          <a:p>
            <a:pPr marL="355600" indent="-342900" 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Volume</a:t>
            </a:r>
          </a:p>
          <a:p>
            <a:pPr marL="355600" indent="-342900" 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Surface area</a:t>
            </a:r>
          </a:p>
          <a:p>
            <a:pPr marL="355600" indent="-342900" algn="ctr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64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8328963-7A43-AC5F-0AC3-538C0CCBE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We’ve seen this before: streams!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69C6E55-6E72-B3E9-DA74-1B695AA7D34B}"/>
              </a:ext>
            </a:extLst>
          </p:cNvPr>
          <p:cNvSpPr txBox="1">
            <a:spLocks/>
          </p:cNvSpPr>
          <p:nvPr/>
        </p:nvSpPr>
        <p:spPr>
          <a:xfrm>
            <a:off x="393700" y="5537382"/>
            <a:ext cx="11404599" cy="10735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24292E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Is-A relationship: </a:t>
            </a:r>
            <a:r>
              <a:rPr lang="en-US" sz="2400" dirty="0">
                <a:solidFill>
                  <a:srgbClr val="24292E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An </a:t>
            </a:r>
            <a:r>
              <a:rPr lang="en-US" sz="24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</a:t>
            </a:r>
            <a:r>
              <a:rPr lang="en-US" sz="2400" dirty="0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ifstream</a:t>
            </a:r>
            <a:r>
              <a:rPr lang="en-US" sz="2400" dirty="0">
                <a:solidFill>
                  <a:srgbClr val="24292E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1" dirty="0">
                <a:solidFill>
                  <a:srgbClr val="24292E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is a</a:t>
            </a:r>
            <a:r>
              <a:rPr lang="en-US" sz="2400" dirty="0">
                <a:solidFill>
                  <a:srgbClr val="24292E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</a:t>
            </a:r>
            <a:r>
              <a:rPr lang="en-US" sz="2400" dirty="0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istream</a:t>
            </a:r>
            <a:r>
              <a:rPr lang="en-US" sz="2400" dirty="0">
                <a:solidFill>
                  <a:srgbClr val="24292E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1" dirty="0">
                <a:solidFill>
                  <a:srgbClr val="24292E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is a</a:t>
            </a:r>
            <a:r>
              <a:rPr lang="en-US" sz="2400" dirty="0">
                <a:solidFill>
                  <a:srgbClr val="24292E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</a:t>
            </a:r>
            <a:r>
              <a:rPr lang="en-US" sz="2400" dirty="0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ios</a:t>
            </a:r>
            <a:endParaRPr lang="en-US" sz="2400" dirty="0">
              <a:solidFill>
                <a:srgbClr val="D73A48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DBCD21-792C-F44A-1AF7-3FBBA1F21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391" y="1397725"/>
            <a:ext cx="6109216" cy="419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1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3DD35-70E5-E472-885D-F2790AB09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model inheritance in C++?</a:t>
            </a:r>
          </a:p>
        </p:txBody>
      </p:sp>
    </p:spTree>
    <p:extLst>
      <p:ext uri="{BB962C8B-B14F-4D97-AF65-F5344CB8AC3E}">
        <p14:creationId xmlns:p14="http://schemas.microsoft.com/office/powerpoint/2010/main" val="16050835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ortnite's 50 v 50 mode is teaching players how to be less selfish | The  Verge">
            <a:extLst>
              <a:ext uri="{FF2B5EF4-FFF2-40B4-BE49-F238E27FC236}">
                <a16:creationId xmlns:a16="http://schemas.microsoft.com/office/drawing/2014/main" id="{E1ED7BC8-959D-BB17-3784-4E2B7296D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AA96459-27BC-25D0-CDC7-402ED34277CC}"/>
              </a:ext>
            </a:extLst>
          </p:cNvPr>
          <p:cNvGrpSpPr/>
          <p:nvPr/>
        </p:nvGrpSpPr>
        <p:grpSpPr>
          <a:xfrm>
            <a:off x="2600325" y="3200400"/>
            <a:ext cx="4162428" cy="3400425"/>
            <a:chOff x="2600325" y="3200400"/>
            <a:chExt cx="4162428" cy="340042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86CEA09-56D0-BB74-BC1D-C9DB3EC0D26D}"/>
                </a:ext>
              </a:extLst>
            </p:cNvPr>
            <p:cNvSpPr/>
            <p:nvPr/>
          </p:nvSpPr>
          <p:spPr>
            <a:xfrm>
              <a:off x="2600325" y="3200400"/>
              <a:ext cx="1943100" cy="3400425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E6A4BB0-0756-198B-1E1F-E5915CE217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43425" y="5743575"/>
              <a:ext cx="885825" cy="257175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CC6EF61-2F03-48F5-95B0-C238EF1C3579}"/>
                </a:ext>
              </a:extLst>
            </p:cNvPr>
            <p:cNvSpPr txBox="1"/>
            <p:nvPr/>
          </p:nvSpPr>
          <p:spPr>
            <a:xfrm>
              <a:off x="5429251" y="5539085"/>
              <a:ext cx="1333502" cy="46166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rgbClr val="FFC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Player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74F0882-2EF3-B95F-7E66-659FBA90BC1F}"/>
              </a:ext>
            </a:extLst>
          </p:cNvPr>
          <p:cNvGrpSpPr/>
          <p:nvPr/>
        </p:nvGrpSpPr>
        <p:grpSpPr>
          <a:xfrm>
            <a:off x="918552" y="2957010"/>
            <a:ext cx="1847021" cy="2783908"/>
            <a:chOff x="2531157" y="4828672"/>
            <a:chExt cx="1847021" cy="278390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F58D7F2-C4D8-2220-CFC8-E170A33C9693}"/>
                </a:ext>
              </a:extLst>
            </p:cNvPr>
            <p:cNvSpPr/>
            <p:nvPr/>
          </p:nvSpPr>
          <p:spPr>
            <a:xfrm>
              <a:off x="3044676" y="5743575"/>
              <a:ext cx="1333502" cy="1869005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B2AC259-5411-4295-8A5F-1F5BC8663B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27104" y="5300662"/>
              <a:ext cx="189283" cy="436548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EBE5AF-56F2-D7D4-AEE2-B969FCDC1A3B}"/>
                </a:ext>
              </a:extLst>
            </p:cNvPr>
            <p:cNvSpPr txBox="1"/>
            <p:nvPr/>
          </p:nvSpPr>
          <p:spPr>
            <a:xfrm>
              <a:off x="2531157" y="4828672"/>
              <a:ext cx="1333502" cy="46166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rgbClr val="FFC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Weapon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3D7B19D-78C8-4A17-6295-964E0EA72CBA}"/>
              </a:ext>
            </a:extLst>
          </p:cNvPr>
          <p:cNvGrpSpPr/>
          <p:nvPr/>
        </p:nvGrpSpPr>
        <p:grpSpPr>
          <a:xfrm>
            <a:off x="7133949" y="1187455"/>
            <a:ext cx="2075894" cy="1769555"/>
            <a:chOff x="2746247" y="5612193"/>
            <a:chExt cx="2075894" cy="176955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7A0F910-E95E-0364-3FD7-AB45B9340977}"/>
                </a:ext>
              </a:extLst>
            </p:cNvPr>
            <p:cNvSpPr/>
            <p:nvPr/>
          </p:nvSpPr>
          <p:spPr>
            <a:xfrm>
              <a:off x="3327104" y="6490539"/>
              <a:ext cx="914180" cy="891209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1FCC0F8-91E6-98DD-E249-188DB28AD660}"/>
                </a:ext>
              </a:extLst>
            </p:cNvPr>
            <p:cNvCxnSpPr>
              <a:cxnSpLocks/>
              <a:stCxn id="17" idx="0"/>
              <a:endCxn id="19" idx="2"/>
            </p:cNvCxnSpPr>
            <p:nvPr/>
          </p:nvCxnSpPr>
          <p:spPr>
            <a:xfrm flipV="1">
              <a:off x="3784194" y="6073858"/>
              <a:ext cx="0" cy="416681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6EAEE64-F5E4-4282-D999-ACFEAEF9ED0B}"/>
                </a:ext>
              </a:extLst>
            </p:cNvPr>
            <p:cNvSpPr txBox="1"/>
            <p:nvPr/>
          </p:nvSpPr>
          <p:spPr>
            <a:xfrm>
              <a:off x="2746247" y="5612193"/>
              <a:ext cx="2075894" cy="46166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rgbClr val="FFC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Projectile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B9A08EC-847B-D95C-3528-0679DD72A7D6}"/>
              </a:ext>
            </a:extLst>
          </p:cNvPr>
          <p:cNvGrpSpPr/>
          <p:nvPr/>
        </p:nvGrpSpPr>
        <p:grpSpPr>
          <a:xfrm>
            <a:off x="3069974" y="257175"/>
            <a:ext cx="3881159" cy="2511425"/>
            <a:chOff x="1796115" y="5573122"/>
            <a:chExt cx="3881159" cy="251142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0D1E276-1AC5-D618-A45E-4ABF51DE38F9}"/>
                </a:ext>
              </a:extLst>
            </p:cNvPr>
            <p:cNvSpPr/>
            <p:nvPr/>
          </p:nvSpPr>
          <p:spPr>
            <a:xfrm>
              <a:off x="3128812" y="5573122"/>
              <a:ext cx="2548462" cy="2511425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FADB909-288B-BBD4-A999-78B9393C7573}"/>
                </a:ext>
              </a:extLst>
            </p:cNvPr>
            <p:cNvCxnSpPr>
              <a:cxnSpLocks/>
              <a:stCxn id="25" idx="1"/>
              <a:endCxn id="27" idx="2"/>
            </p:cNvCxnSpPr>
            <p:nvPr/>
          </p:nvCxnSpPr>
          <p:spPr>
            <a:xfrm flipH="1" flipV="1">
              <a:off x="2298016" y="6205122"/>
              <a:ext cx="830796" cy="623713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4E52575-433D-C19B-9A54-EA17DC03F21F}"/>
                </a:ext>
              </a:extLst>
            </p:cNvPr>
            <p:cNvSpPr txBox="1"/>
            <p:nvPr/>
          </p:nvSpPr>
          <p:spPr>
            <a:xfrm>
              <a:off x="1796115" y="5743457"/>
              <a:ext cx="1003802" cy="46166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rgbClr val="FFC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Tree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0E1E61E-258C-4D37-A8FD-DF4CD200FEBF}"/>
              </a:ext>
            </a:extLst>
          </p:cNvPr>
          <p:cNvGrpSpPr/>
          <p:nvPr/>
        </p:nvGrpSpPr>
        <p:grpSpPr>
          <a:xfrm>
            <a:off x="5831820" y="4209047"/>
            <a:ext cx="2224215" cy="722359"/>
            <a:chOff x="2617382" y="6245702"/>
            <a:chExt cx="2224215" cy="722359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5A3FEE7-5873-AD8B-127C-66B1F0E9B22B}"/>
                </a:ext>
              </a:extLst>
            </p:cNvPr>
            <p:cNvSpPr/>
            <p:nvPr/>
          </p:nvSpPr>
          <p:spPr>
            <a:xfrm>
              <a:off x="4026680" y="6245702"/>
              <a:ext cx="814917" cy="722359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40C80BE-5E6B-8C6D-C677-50C434F1B489}"/>
                </a:ext>
              </a:extLst>
            </p:cNvPr>
            <p:cNvCxnSpPr>
              <a:cxnSpLocks/>
              <a:stCxn id="38" idx="1"/>
              <a:endCxn id="40" idx="2"/>
            </p:cNvCxnSpPr>
            <p:nvPr/>
          </p:nvCxnSpPr>
          <p:spPr>
            <a:xfrm flipH="1">
              <a:off x="3024841" y="6606882"/>
              <a:ext cx="1001839" cy="243072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D644457-922D-0AB9-1216-F1534C743A70}"/>
                </a:ext>
              </a:extLst>
            </p:cNvPr>
            <p:cNvSpPr txBox="1"/>
            <p:nvPr/>
          </p:nvSpPr>
          <p:spPr>
            <a:xfrm>
              <a:off x="2617382" y="6388289"/>
              <a:ext cx="814917" cy="46166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rgbClr val="FFC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NPC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778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69ABCB-5690-CA0A-4D51-0F8824BF9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Fortnite as classes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D2C635F-99FA-B132-6254-BE66DD6D35E4}"/>
              </a:ext>
            </a:extLst>
          </p:cNvPr>
          <p:cNvSpPr txBox="1">
            <a:spLocks/>
          </p:cNvSpPr>
          <p:nvPr/>
        </p:nvSpPr>
        <p:spPr>
          <a:xfrm>
            <a:off x="393700" y="1483450"/>
            <a:ext cx="3117596" cy="27285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118872" tIns="118872" rIns="118872" bIns="118872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Player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double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x, y, z;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600" b="0" spc="-15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HitBox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hitbox;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double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hitpoints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endParaRPr lang="en-US" sz="1600" b="0" spc="-15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void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damage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hp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void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update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void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render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6B828DF-949C-D1B6-F308-FA285AD2AA9C}"/>
              </a:ext>
            </a:extLst>
          </p:cNvPr>
          <p:cNvSpPr txBox="1">
            <a:spLocks/>
          </p:cNvSpPr>
          <p:nvPr/>
        </p:nvSpPr>
        <p:spPr>
          <a:xfrm>
            <a:off x="3638539" y="1483450"/>
            <a:ext cx="2719731" cy="27285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118872" tIns="118872" rIns="118872" bIns="118872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Projectile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double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x, y, z;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600" b="0" spc="-15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HitBox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hitbox;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double </a:t>
            </a:r>
            <a:r>
              <a:rPr lang="en-US" sz="1600" b="0" spc="-150" dirty="0" err="1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vx</a:t>
            </a:r>
            <a:r>
              <a:rPr lang="en-US" sz="1600" b="0" spc="-15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spc="-150" dirty="0" err="1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vy</a:t>
            </a:r>
            <a:r>
              <a:rPr lang="en-US" sz="1600" b="0" spc="-15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spc="-150" dirty="0" err="1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vz</a:t>
            </a:r>
            <a:r>
              <a:rPr lang="en-US" sz="1600" b="0" spc="-15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endParaRPr lang="en-US" sz="1600" b="0" spc="-15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void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update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void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render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7466BFE-3294-6A78-3BD8-216F3379B6A2}"/>
              </a:ext>
            </a:extLst>
          </p:cNvPr>
          <p:cNvSpPr txBox="1">
            <a:spLocks/>
          </p:cNvSpPr>
          <p:nvPr/>
        </p:nvSpPr>
        <p:spPr>
          <a:xfrm>
            <a:off x="6485514" y="1483449"/>
            <a:ext cx="2403306" cy="27285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118872" tIns="118872" rIns="118872" bIns="118872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Weapon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double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x, y, z;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600" b="0" spc="-15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HitBox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hitbox;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600" b="0" spc="-150" dirty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ammo;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endParaRPr lang="en-US" sz="1600" b="0" spc="-15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void </a:t>
            </a:r>
            <a:r>
              <a:rPr lang="en-US" sz="1600" b="0" spc="-150" dirty="0">
                <a:solidFill>
                  <a:srgbClr val="7030A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fire</a:t>
            </a:r>
            <a:r>
              <a:rPr lang="en-US" sz="1600" b="0" spc="-15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void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update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void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render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D0BE375-1F70-2A94-08D0-9BFBCF5DD31E}"/>
              </a:ext>
            </a:extLst>
          </p:cNvPr>
          <p:cNvSpPr txBox="1">
            <a:spLocks/>
          </p:cNvSpPr>
          <p:nvPr/>
        </p:nvSpPr>
        <p:spPr>
          <a:xfrm>
            <a:off x="9016064" y="1483449"/>
            <a:ext cx="2403306" cy="27285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118872" tIns="118872" rIns="118872" bIns="118872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Tree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double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x, y, z;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600" b="0" spc="-15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HitBox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hitbox;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endParaRPr lang="en-US" sz="1600" spc="-150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void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update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void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render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8892677-3ED7-73C2-5F83-531BA0712EA2}"/>
              </a:ext>
            </a:extLst>
          </p:cNvPr>
          <p:cNvSpPr txBox="1">
            <a:spLocks/>
          </p:cNvSpPr>
          <p:nvPr/>
        </p:nvSpPr>
        <p:spPr>
          <a:xfrm>
            <a:off x="4401891" y="3911218"/>
            <a:ext cx="3117596" cy="27285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118872" tIns="118872" rIns="118872" bIns="118872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NPC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double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x, y, z;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600" b="0" spc="-15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HitBox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hitbox;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double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hitpoints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endParaRPr lang="en-US" sz="1600" b="0" spc="-15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void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damage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hp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void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update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void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render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D1F806-B900-457A-29FD-2D25212D3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14" y="3947969"/>
            <a:ext cx="1349164" cy="213801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ED0905-B3C1-D086-E62A-94DF96D19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558" y="3911218"/>
            <a:ext cx="1130300" cy="12827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24894E-D282-8ECC-6E5D-EDEFD4A76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1655" y="3911218"/>
            <a:ext cx="1498600" cy="24257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5B6D94-E766-8DC5-7222-F1F33584FE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2423" y="3871849"/>
            <a:ext cx="2348257" cy="221675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BB740B-2A14-61EB-2E9C-94CACFC96D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7107" y="5563689"/>
            <a:ext cx="787400" cy="7493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886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6D0A3-69A6-FB00-8003-9352439D6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6432EE-E0A1-0D47-BDC8-7FB0807E7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There’s a lot of redundancy here!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07ED32D-19F9-2299-8685-02997C726FD3}"/>
              </a:ext>
            </a:extLst>
          </p:cNvPr>
          <p:cNvSpPr txBox="1">
            <a:spLocks/>
          </p:cNvSpPr>
          <p:nvPr/>
        </p:nvSpPr>
        <p:spPr>
          <a:xfrm>
            <a:off x="393700" y="1483450"/>
            <a:ext cx="3117596" cy="27285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118872" tIns="118872" rIns="118872" bIns="118872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Player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600" b="0" spc="-150" dirty="0">
                <a:solidFill>
                  <a:srgbClr val="D73A48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 x, y, z;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6F42C1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600" b="0" spc="-150" dirty="0" err="1">
                <a:solidFill>
                  <a:srgbClr val="6F42C1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HitBox</a:t>
            </a:r>
            <a:r>
              <a:rPr lang="en-US" sz="1600" b="0" spc="-150" dirty="0">
                <a:solidFill>
                  <a:srgbClr val="24292E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hitbox;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double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 err="1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hitpoints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endParaRPr lang="en-US" sz="1600" b="0" spc="-150" dirty="0">
              <a:solidFill>
                <a:srgbClr val="24292E">
                  <a:alpha val="50000"/>
                </a:srgbClr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void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damage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E3620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hp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600" b="0" spc="-150" dirty="0">
                <a:solidFill>
                  <a:srgbClr val="D73A49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1600" b="0" spc="-150" dirty="0">
                <a:solidFill>
                  <a:srgbClr val="24292E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update</a:t>
            </a:r>
            <a:r>
              <a:rPr lang="en-US" sz="1600" b="0" spc="-150" dirty="0">
                <a:solidFill>
                  <a:srgbClr val="24292E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600" b="0" spc="-150" dirty="0">
                <a:solidFill>
                  <a:srgbClr val="D73A49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1600" b="0" spc="-150" dirty="0">
                <a:solidFill>
                  <a:srgbClr val="24292E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render</a:t>
            </a:r>
            <a:r>
              <a:rPr lang="en-US" sz="1600" b="0" spc="-150" dirty="0">
                <a:solidFill>
                  <a:srgbClr val="24292E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65DF8F2-DB5B-780A-9813-EF8BA937B041}"/>
              </a:ext>
            </a:extLst>
          </p:cNvPr>
          <p:cNvSpPr txBox="1">
            <a:spLocks/>
          </p:cNvSpPr>
          <p:nvPr/>
        </p:nvSpPr>
        <p:spPr>
          <a:xfrm>
            <a:off x="3638539" y="1483450"/>
            <a:ext cx="2719731" cy="27285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118872" tIns="118872" rIns="118872" bIns="118872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Projectile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600" b="0" spc="-150" dirty="0">
                <a:solidFill>
                  <a:srgbClr val="D73A49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spc="-150" dirty="0">
                <a:solidFill>
                  <a:srgbClr val="24292E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x, y, z;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6F42C1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600" b="0" spc="-150" dirty="0" err="1">
                <a:solidFill>
                  <a:srgbClr val="6F42C1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HitBox</a:t>
            </a:r>
            <a:r>
              <a:rPr lang="en-US" sz="1600" b="0" spc="-150" dirty="0">
                <a:solidFill>
                  <a:srgbClr val="24292E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hitbox;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double </a:t>
            </a:r>
            <a:r>
              <a:rPr lang="en-US" sz="1600" b="0" spc="-150" dirty="0" err="1">
                <a:solidFill>
                  <a:schemeClr val="tx1">
                    <a:alpha val="50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vx</a:t>
            </a:r>
            <a:r>
              <a:rPr lang="en-US" sz="1600" b="0" spc="-150" dirty="0">
                <a:solidFill>
                  <a:schemeClr val="tx1">
                    <a:alpha val="50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spc="-150" dirty="0" err="1">
                <a:solidFill>
                  <a:schemeClr val="tx1">
                    <a:alpha val="50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vy</a:t>
            </a:r>
            <a:r>
              <a:rPr lang="en-US" sz="1600" b="0" spc="-150" dirty="0">
                <a:solidFill>
                  <a:schemeClr val="tx1">
                    <a:alpha val="50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spc="-150" dirty="0" err="1">
                <a:solidFill>
                  <a:schemeClr val="tx1">
                    <a:alpha val="50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vz</a:t>
            </a:r>
            <a:r>
              <a:rPr lang="en-US" sz="1600" b="0" spc="-150" dirty="0">
                <a:solidFill>
                  <a:schemeClr val="tx1">
                    <a:alpha val="50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endParaRPr lang="en-US" sz="1600" b="0" spc="-150" dirty="0">
              <a:solidFill>
                <a:srgbClr val="24292E">
                  <a:alpha val="50000"/>
                </a:srgbClr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600" b="0" spc="-150" dirty="0">
                <a:solidFill>
                  <a:srgbClr val="D73A49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1600" b="0" spc="-150" dirty="0">
                <a:solidFill>
                  <a:srgbClr val="24292E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update</a:t>
            </a:r>
            <a:r>
              <a:rPr lang="en-US" sz="1600" b="0" spc="-150" dirty="0">
                <a:solidFill>
                  <a:srgbClr val="24292E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600" b="0" spc="-150" dirty="0">
                <a:solidFill>
                  <a:srgbClr val="D73A49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1600" b="0" spc="-150" dirty="0">
                <a:solidFill>
                  <a:srgbClr val="24292E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render</a:t>
            </a:r>
            <a:r>
              <a:rPr lang="en-US" sz="1600" b="0" spc="-150" dirty="0">
                <a:solidFill>
                  <a:srgbClr val="24292E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043A490-23BB-D699-E4FF-B6EF022F6EEC}"/>
              </a:ext>
            </a:extLst>
          </p:cNvPr>
          <p:cNvSpPr txBox="1">
            <a:spLocks/>
          </p:cNvSpPr>
          <p:nvPr/>
        </p:nvSpPr>
        <p:spPr>
          <a:xfrm>
            <a:off x="6485514" y="1483449"/>
            <a:ext cx="2403306" cy="27285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118872" tIns="118872" rIns="118872" bIns="118872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Weapon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600" b="0" spc="-150" dirty="0">
                <a:solidFill>
                  <a:srgbClr val="D73A49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spc="-150" dirty="0">
                <a:solidFill>
                  <a:srgbClr val="24292E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x, y, z;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600" b="0" spc="-150" dirty="0" err="1">
                <a:solidFill>
                  <a:srgbClr val="6F42C1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HitBox</a:t>
            </a:r>
            <a:r>
              <a:rPr lang="en-US" sz="1600" b="0" spc="-150" dirty="0">
                <a:solidFill>
                  <a:srgbClr val="24292E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hitbox;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600" b="0" spc="-150" dirty="0" err="1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chemeClr val="tx1">
                    <a:alpha val="50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ammo;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endParaRPr lang="en-US" sz="1600" b="0" spc="-150" dirty="0">
              <a:solidFill>
                <a:srgbClr val="24292E">
                  <a:alpha val="50000"/>
                </a:srgbClr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void </a:t>
            </a:r>
            <a:r>
              <a:rPr lang="en-US" sz="1600" b="0" spc="-150" dirty="0">
                <a:solidFill>
                  <a:srgbClr val="7030A0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fire</a:t>
            </a:r>
            <a:r>
              <a:rPr lang="en-US" sz="1600" b="0" spc="-150" dirty="0">
                <a:solidFill>
                  <a:schemeClr val="tx1">
                    <a:alpha val="50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600" b="0" spc="-150" dirty="0">
                <a:solidFill>
                  <a:srgbClr val="D73A49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1600" b="0" spc="-150" dirty="0">
                <a:solidFill>
                  <a:srgbClr val="24292E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update</a:t>
            </a:r>
            <a:r>
              <a:rPr lang="en-US" sz="1600" b="0" spc="-150" dirty="0">
                <a:solidFill>
                  <a:srgbClr val="24292E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600" b="0" spc="-150" dirty="0">
                <a:solidFill>
                  <a:srgbClr val="D73A49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1600" b="0" spc="-150" dirty="0">
                <a:solidFill>
                  <a:srgbClr val="24292E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render</a:t>
            </a:r>
            <a:r>
              <a:rPr lang="en-US" sz="1600" b="0" spc="-150" dirty="0">
                <a:solidFill>
                  <a:srgbClr val="24292E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3D67FEA-6459-E7F2-4C27-C84AC176A0AF}"/>
              </a:ext>
            </a:extLst>
          </p:cNvPr>
          <p:cNvSpPr txBox="1">
            <a:spLocks/>
          </p:cNvSpPr>
          <p:nvPr/>
        </p:nvSpPr>
        <p:spPr>
          <a:xfrm>
            <a:off x="9016064" y="1483449"/>
            <a:ext cx="2403306" cy="27285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118872" tIns="118872" rIns="118872" bIns="118872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Tree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600" b="0" spc="-150" dirty="0">
                <a:solidFill>
                  <a:srgbClr val="D73A49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spc="-150" dirty="0">
                <a:solidFill>
                  <a:srgbClr val="24292E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x, y, z;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600" b="0" spc="-150" dirty="0" err="1">
                <a:solidFill>
                  <a:srgbClr val="6F42C1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HitBox</a:t>
            </a:r>
            <a:r>
              <a:rPr lang="en-US" sz="1600" b="0" spc="-150" dirty="0">
                <a:solidFill>
                  <a:srgbClr val="24292E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hitbox;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endParaRPr lang="en-US" sz="1600" spc="-150" dirty="0">
              <a:solidFill>
                <a:srgbClr val="24292E">
                  <a:alpha val="50000"/>
                </a:srgbClr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600" b="0" spc="-150" dirty="0">
                <a:solidFill>
                  <a:srgbClr val="D73A49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1600" b="0" spc="-150" dirty="0">
                <a:solidFill>
                  <a:srgbClr val="24292E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update</a:t>
            </a:r>
            <a:r>
              <a:rPr lang="en-US" sz="1600" b="0" spc="-150" dirty="0">
                <a:solidFill>
                  <a:srgbClr val="24292E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600" b="0" spc="-150" dirty="0">
                <a:solidFill>
                  <a:srgbClr val="D73A49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1600" b="0" spc="-150" dirty="0">
                <a:solidFill>
                  <a:srgbClr val="24292E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render</a:t>
            </a:r>
            <a:r>
              <a:rPr lang="en-US" sz="1600" b="0" spc="-150" dirty="0">
                <a:solidFill>
                  <a:srgbClr val="24292E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C869DD2-759A-608C-3C26-F144CA5D1046}"/>
              </a:ext>
            </a:extLst>
          </p:cNvPr>
          <p:cNvSpPr txBox="1">
            <a:spLocks/>
          </p:cNvSpPr>
          <p:nvPr/>
        </p:nvSpPr>
        <p:spPr>
          <a:xfrm>
            <a:off x="4401891" y="3911218"/>
            <a:ext cx="3117596" cy="27285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118872" tIns="118872" rIns="118872" bIns="118872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NPC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600" b="0" spc="-150" dirty="0">
                <a:solidFill>
                  <a:srgbClr val="D73A49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spc="-150" dirty="0">
                <a:solidFill>
                  <a:srgbClr val="24292E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x, y, z;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600" b="0" spc="-150" dirty="0" err="1">
                <a:solidFill>
                  <a:srgbClr val="6F42C1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HitBox</a:t>
            </a:r>
            <a:r>
              <a:rPr lang="en-US" sz="1600" b="0" spc="-150" dirty="0">
                <a:solidFill>
                  <a:srgbClr val="24292E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hitbox;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double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 err="1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hitpoints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endParaRPr lang="en-US" sz="1600" b="0" spc="-150" dirty="0">
              <a:solidFill>
                <a:srgbClr val="24292E">
                  <a:alpha val="50000"/>
                </a:srgbClr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void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damage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E3620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hp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600" b="0" spc="-150" dirty="0">
                <a:solidFill>
                  <a:srgbClr val="D73A49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1600" b="0" spc="-150" dirty="0">
                <a:solidFill>
                  <a:srgbClr val="24292E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update</a:t>
            </a:r>
            <a:r>
              <a:rPr lang="en-US" sz="1600" b="0" spc="-150" dirty="0">
                <a:solidFill>
                  <a:srgbClr val="24292E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600" b="0" spc="-150" dirty="0">
                <a:solidFill>
                  <a:srgbClr val="D73A49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1600" b="0" spc="-150" dirty="0">
                <a:solidFill>
                  <a:srgbClr val="24292E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render</a:t>
            </a:r>
            <a:r>
              <a:rPr lang="en-US" sz="1600" b="0" spc="-150" dirty="0">
                <a:solidFill>
                  <a:srgbClr val="24292E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2752F1-F5EC-5504-197A-2025039A7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14" y="3947969"/>
            <a:ext cx="1349164" cy="213801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237B62D-210F-75A2-68F7-27CEC7AAD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558" y="3911218"/>
            <a:ext cx="1130300" cy="12827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6FFC9D-63DD-83FE-C47A-5A090AA77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1655" y="3911218"/>
            <a:ext cx="1498600" cy="24257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F5EF80-ECE2-8115-EF58-CEC35AE537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2423" y="3871849"/>
            <a:ext cx="2348257" cy="221675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D45A4E-D399-BF05-A3BD-CF58DA894B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7107" y="5563689"/>
            <a:ext cx="787400" cy="7493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1037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4C497-4ABB-8782-53F8-B2BB66C57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model is also a pain to modify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3D143-1010-E954-F1EE-181AF9DD2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452096"/>
            <a:ext cx="11404600" cy="3870325"/>
          </a:xfrm>
        </p:spPr>
        <p:txBody>
          <a:bodyPr>
            <a:noAutofit/>
          </a:bodyPr>
          <a:lstStyle/>
          <a:p>
            <a:pPr>
              <a:spcBef>
                <a:spcPts val="250"/>
              </a:spcBef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Player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pPr>
              <a:spcBef>
                <a:spcPts val="250"/>
              </a:spcBef>
            </a:pPr>
            <a:r>
              <a:rPr lang="en-US" sz="2000" b="0" dirty="0">
                <a:solidFill>
                  <a:schemeClr val="bg2">
                    <a:lumMod val="50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/* ... */</a:t>
            </a:r>
          </a:p>
          <a:p>
            <a:pPr>
              <a:spcBef>
                <a:spcPts val="250"/>
              </a:spcBef>
            </a:pPr>
            <a:r>
              <a:rPr lang="en-US" sz="20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b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overlapsWith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Player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pPr>
              <a:spcBef>
                <a:spcPts val="250"/>
              </a:spcBef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bool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overlapsWith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NPC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pPr>
              <a:spcBef>
                <a:spcPts val="250"/>
              </a:spcBef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bool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overlapsWith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Tree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pPr>
              <a:spcBef>
                <a:spcPts val="250"/>
              </a:spcBef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bool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overlapsWith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Projectile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pPr>
              <a:spcBef>
                <a:spcPts val="250"/>
              </a:spcBef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bool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overlapsWith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Weapon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pPr>
              <a:spcBef>
                <a:spcPts val="250"/>
              </a:spcBef>
            </a:pP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pPr>
              <a:spcBef>
                <a:spcPts val="250"/>
              </a:spcBef>
            </a:pPr>
            <a:endParaRPr lang="en-US" sz="20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spcBef>
                <a:spcPts val="250"/>
              </a:spcBef>
            </a:pPr>
            <a:r>
              <a:rPr lang="en-US" sz="20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And we’d do the same for </a:t>
            </a:r>
            <a:r>
              <a:rPr lang="en-US" sz="2000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NPC</a:t>
            </a:r>
            <a:r>
              <a:rPr lang="en-US" sz="20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Tree</a:t>
            </a:r>
            <a:r>
              <a:rPr lang="en-US" sz="20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Projectile</a:t>
            </a:r>
            <a:r>
              <a:rPr lang="en-US" sz="20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Weapon</a:t>
            </a:r>
            <a:r>
              <a:rPr lang="en-US" sz="20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</a:t>
            </a:r>
            <a:endParaRPr lang="en-US" sz="20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DEEAD4-3135-1020-78A3-5EFA3ED58F1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766989"/>
          </a:xfrm>
        </p:spPr>
        <p:txBody>
          <a:bodyPr>
            <a:normAutofit fontScale="92500" lnSpcReduction="20000"/>
          </a:bodyPr>
          <a:lstStyle/>
          <a:p>
            <a:pPr marL="12700" indent="0">
              <a:buNone/>
            </a:pPr>
            <a:r>
              <a:rPr lang="en-US" dirty="0"/>
              <a:t>Imagine we wanted to add an </a:t>
            </a:r>
            <a:r>
              <a:rPr lang="en-US" dirty="0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overlapsWith</a:t>
            </a:r>
            <a:r>
              <a:rPr lang="en-US" dirty="0"/>
              <a:t> method to each object</a:t>
            </a:r>
          </a:p>
          <a:p>
            <a:pPr marL="12700" indent="0">
              <a:buNone/>
            </a:pPr>
            <a:r>
              <a:rPr lang="en-US" dirty="0"/>
              <a:t>that checks if it overlaps in space with another object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0441A3-AFE5-B6AD-AC56-36EDFE33ACDD}"/>
              </a:ext>
            </a:extLst>
          </p:cNvPr>
          <p:cNvSpPr txBox="1">
            <a:spLocks/>
          </p:cNvSpPr>
          <p:nvPr/>
        </p:nvSpPr>
        <p:spPr>
          <a:xfrm>
            <a:off x="7659606" y="3006711"/>
            <a:ext cx="4360944" cy="154288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lnSpcReduction="1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This doesn’t scale!</a:t>
            </a:r>
          </a:p>
          <a:p>
            <a:pPr algn="ctr"/>
            <a:r>
              <a:rPr lang="en-US" sz="24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if we add more object types!</a:t>
            </a:r>
          </a:p>
        </p:txBody>
      </p:sp>
    </p:spTree>
    <p:extLst>
      <p:ext uri="{BB962C8B-B14F-4D97-AF65-F5344CB8AC3E}">
        <p14:creationId xmlns:p14="http://schemas.microsoft.com/office/powerpoint/2010/main" val="195292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DDD4A8-66B6-04D7-9836-FFD3EC39E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a step back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E3FEB8E-D596-404C-80F1-0384325CE047}"/>
              </a:ext>
            </a:extLst>
          </p:cNvPr>
          <p:cNvGrpSpPr/>
          <p:nvPr/>
        </p:nvGrpSpPr>
        <p:grpSpPr>
          <a:xfrm>
            <a:off x="1273642" y="3732724"/>
            <a:ext cx="1349164" cy="2691161"/>
            <a:chOff x="1645117" y="3732724"/>
            <a:chExt cx="1349164" cy="269116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9C6A419-27FA-8467-2D25-3525C4CB3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45117" y="4285866"/>
              <a:ext cx="1349164" cy="2138019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54D806-FB2F-07BD-6289-C319FB047CDF}"/>
                </a:ext>
              </a:extLst>
            </p:cNvPr>
            <p:cNvSpPr txBox="1"/>
            <p:nvPr/>
          </p:nvSpPr>
          <p:spPr>
            <a:xfrm>
              <a:off x="1645117" y="3732724"/>
              <a:ext cx="13491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Player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C1052B-480A-0D46-648D-2755F09BDE6A}"/>
              </a:ext>
            </a:extLst>
          </p:cNvPr>
          <p:cNvGrpSpPr/>
          <p:nvPr/>
        </p:nvGrpSpPr>
        <p:grpSpPr>
          <a:xfrm>
            <a:off x="3027523" y="4207327"/>
            <a:ext cx="1716564" cy="1788899"/>
            <a:chOff x="3398998" y="4207327"/>
            <a:chExt cx="1716564" cy="178889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110F959-ACD9-A063-62CD-6BD0E7DA2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2130" y="4713526"/>
              <a:ext cx="1130300" cy="12827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529224A-97E3-7948-5431-A19C5E7A327D}"/>
                </a:ext>
              </a:extLst>
            </p:cNvPr>
            <p:cNvSpPr txBox="1"/>
            <p:nvPr/>
          </p:nvSpPr>
          <p:spPr>
            <a:xfrm>
              <a:off x="3398998" y="4207327"/>
              <a:ext cx="17165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Projectile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0EE5E4-F700-2169-BB0C-C860F227A0A4}"/>
              </a:ext>
            </a:extLst>
          </p:cNvPr>
          <p:cNvGrpSpPr/>
          <p:nvPr/>
        </p:nvGrpSpPr>
        <p:grpSpPr>
          <a:xfrm>
            <a:off x="4744087" y="4460427"/>
            <a:ext cx="1716564" cy="1269099"/>
            <a:chOff x="5115562" y="4460427"/>
            <a:chExt cx="1716564" cy="126909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6E5F458-A644-E887-3201-B87C27DB9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8556" y="4980226"/>
              <a:ext cx="787400" cy="7493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BB87983-A5F6-FF4A-1839-26EC7FBE282F}"/>
                </a:ext>
              </a:extLst>
            </p:cNvPr>
            <p:cNvSpPr txBox="1"/>
            <p:nvPr/>
          </p:nvSpPr>
          <p:spPr>
            <a:xfrm>
              <a:off x="5115562" y="4460427"/>
              <a:ext cx="17165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NPC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4FA77F6-2CAE-BCDB-0F77-3F064F800B59}"/>
              </a:ext>
            </a:extLst>
          </p:cNvPr>
          <p:cNvGrpSpPr/>
          <p:nvPr/>
        </p:nvGrpSpPr>
        <p:grpSpPr>
          <a:xfrm>
            <a:off x="6391199" y="3572839"/>
            <a:ext cx="1716564" cy="2979872"/>
            <a:chOff x="6762674" y="3572839"/>
            <a:chExt cx="1716564" cy="297987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1E4993D-B6E3-4179-1B78-BA690E0A8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84974" y="4127011"/>
              <a:ext cx="1498600" cy="24257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B217F1-A5A5-7B9B-3E0C-122E2095ECB3}"/>
                </a:ext>
              </a:extLst>
            </p:cNvPr>
            <p:cNvSpPr txBox="1"/>
            <p:nvPr/>
          </p:nvSpPr>
          <p:spPr>
            <a:xfrm>
              <a:off x="6762674" y="3572839"/>
              <a:ext cx="17165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Weapon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1FFD0A9-E5C3-1499-9DD8-070152F57FB7}"/>
              </a:ext>
            </a:extLst>
          </p:cNvPr>
          <p:cNvGrpSpPr/>
          <p:nvPr/>
        </p:nvGrpSpPr>
        <p:grpSpPr>
          <a:xfrm>
            <a:off x="8551117" y="3732723"/>
            <a:ext cx="2348257" cy="2769898"/>
            <a:chOff x="8922592" y="3732723"/>
            <a:chExt cx="2348257" cy="276989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ED98A28-4749-D21F-CB7C-539A31F76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22592" y="4285866"/>
              <a:ext cx="2348257" cy="2216755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77CC6C-E97B-E76A-EC0B-64C911EA742F}"/>
                </a:ext>
              </a:extLst>
            </p:cNvPr>
            <p:cNvSpPr txBox="1"/>
            <p:nvPr/>
          </p:nvSpPr>
          <p:spPr>
            <a:xfrm>
              <a:off x="9238438" y="3732723"/>
              <a:ext cx="17165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Tree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F7656D-520D-7983-DA03-F314E84B003D}"/>
              </a:ext>
            </a:extLst>
          </p:cNvPr>
          <p:cNvGrpSpPr/>
          <p:nvPr/>
        </p:nvGrpSpPr>
        <p:grpSpPr>
          <a:xfrm>
            <a:off x="4541905" y="1322510"/>
            <a:ext cx="2390775" cy="2123779"/>
            <a:chOff x="4900612" y="1195960"/>
            <a:chExt cx="2390775" cy="212377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7E04616-4F29-02D1-B1C6-6C207E125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00612" y="1697427"/>
              <a:ext cx="2390775" cy="1622312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0C98A7D-37F6-B476-118A-6F1BD06C5918}"/>
                </a:ext>
              </a:extLst>
            </p:cNvPr>
            <p:cNvSpPr txBox="1"/>
            <p:nvPr/>
          </p:nvSpPr>
          <p:spPr>
            <a:xfrm>
              <a:off x="4900612" y="1195960"/>
              <a:ext cx="23741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Entity</a:t>
              </a:r>
            </a:p>
          </p:txBody>
        </p:sp>
      </p:grpSp>
      <p:cxnSp>
        <p:nvCxnSpPr>
          <p:cNvPr id="22" name="Straight Arrow Connector 4">
            <a:extLst>
              <a:ext uri="{FF2B5EF4-FFF2-40B4-BE49-F238E27FC236}">
                <a16:creationId xmlns:a16="http://schemas.microsoft.com/office/drawing/2014/main" id="{42A42C42-3BB3-773C-66D2-93E50C612FF2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622806" y="3429000"/>
            <a:ext cx="3101719" cy="53455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4">
            <a:extLst>
              <a:ext uri="{FF2B5EF4-FFF2-40B4-BE49-F238E27FC236}">
                <a16:creationId xmlns:a16="http://schemas.microsoft.com/office/drawing/2014/main" id="{95043C6D-CA79-A51F-527F-393841D86E62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3885805" y="3429000"/>
            <a:ext cx="1838720" cy="77832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4">
            <a:extLst>
              <a:ext uri="{FF2B5EF4-FFF2-40B4-BE49-F238E27FC236}">
                <a16:creationId xmlns:a16="http://schemas.microsoft.com/office/drawing/2014/main" id="{6B06C49B-A148-8DF5-BE3D-40C8936FAE6D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5602369" y="3429000"/>
            <a:ext cx="122156" cy="103142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4">
            <a:extLst>
              <a:ext uri="{FF2B5EF4-FFF2-40B4-BE49-F238E27FC236}">
                <a16:creationId xmlns:a16="http://schemas.microsoft.com/office/drawing/2014/main" id="{B96F06FD-EBC7-535B-FAB3-B9765E87C1C6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724525" y="3429000"/>
            <a:ext cx="666674" cy="37467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4">
            <a:extLst>
              <a:ext uri="{FF2B5EF4-FFF2-40B4-BE49-F238E27FC236}">
                <a16:creationId xmlns:a16="http://schemas.microsoft.com/office/drawing/2014/main" id="{59585860-44B2-F0FF-D19D-318C02AEF037}"/>
              </a:ext>
            </a:extLst>
          </p:cNvPr>
          <p:cNvCxnSpPr>
            <a:cxnSpLocks/>
          </p:cNvCxnSpPr>
          <p:nvPr/>
        </p:nvCxnSpPr>
        <p:spPr>
          <a:xfrm>
            <a:off x="5724525" y="3429000"/>
            <a:ext cx="3452037" cy="143839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B9B6D241-58A6-4DCC-D2B2-D5EE3577A450}"/>
              </a:ext>
            </a:extLst>
          </p:cNvPr>
          <p:cNvSpPr txBox="1">
            <a:spLocks/>
          </p:cNvSpPr>
          <p:nvPr/>
        </p:nvSpPr>
        <p:spPr>
          <a:xfrm>
            <a:off x="7437356" y="936928"/>
            <a:ext cx="4360944" cy="22793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fontScale="92500" lnSpcReduction="2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Many different objects, but they all share:</a:t>
            </a:r>
          </a:p>
          <a:p>
            <a:pPr marL="355600" indent="-342900" 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position in space</a:t>
            </a:r>
          </a:p>
          <a:p>
            <a:pPr marL="355600" indent="-342900" 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hitbox</a:t>
            </a:r>
          </a:p>
          <a:p>
            <a:pPr marL="355600" indent="-342900" algn="ct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An update and render method!</a:t>
            </a:r>
          </a:p>
        </p:txBody>
      </p:sp>
    </p:spTree>
    <p:extLst>
      <p:ext uri="{BB962C8B-B14F-4D97-AF65-F5344CB8AC3E}">
        <p14:creationId xmlns:p14="http://schemas.microsoft.com/office/powerpoint/2010/main" val="70583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609132-A44D-72C4-B5EE-AD8304AFA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common base class: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06098BC-D564-9E8F-4768-13EFD2E12AD2}"/>
              </a:ext>
            </a:extLst>
          </p:cNvPr>
          <p:cNvSpPr txBox="1">
            <a:spLocks/>
          </p:cNvSpPr>
          <p:nvPr/>
        </p:nvSpPr>
        <p:spPr>
          <a:xfrm>
            <a:off x="6339876" y="2339109"/>
            <a:ext cx="3117596" cy="2728519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118872" tIns="118872" rIns="118872" bIns="118872" rtlCol="0" anchor="ctr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double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x, y, z;</a:t>
            </a:r>
          </a:p>
          <a:p>
            <a:pPr>
              <a:spcBef>
                <a:spcPts val="500"/>
              </a:spcBef>
            </a:pP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0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HitBox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hitbox;</a:t>
            </a:r>
          </a:p>
          <a:p>
            <a:pPr>
              <a:spcBef>
                <a:spcPts val="500"/>
              </a:spcBef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endParaRPr lang="en-US" sz="20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spcBef>
                <a:spcPts val="500"/>
              </a:spcBef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void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update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pPr>
              <a:spcBef>
                <a:spcPts val="500"/>
              </a:spcBef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void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render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pPr>
              <a:spcBef>
                <a:spcPts val="500"/>
              </a:spcBef>
            </a:pP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34B3CC-B9D8-B77A-14EF-82E99E589A54}"/>
              </a:ext>
            </a:extLst>
          </p:cNvPr>
          <p:cNvGrpSpPr/>
          <p:nvPr/>
        </p:nvGrpSpPr>
        <p:grpSpPr>
          <a:xfrm>
            <a:off x="3392374" y="2367110"/>
            <a:ext cx="2390775" cy="2123779"/>
            <a:chOff x="4900612" y="1195960"/>
            <a:chExt cx="2390775" cy="212377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806D00D-D969-2F1C-C905-3DE4DB9F4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00612" y="1697427"/>
              <a:ext cx="2390775" cy="162231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8DA2D00-968E-AAA9-028A-BCD5613FABB6}"/>
                </a:ext>
              </a:extLst>
            </p:cNvPr>
            <p:cNvSpPr txBox="1"/>
            <p:nvPr/>
          </p:nvSpPr>
          <p:spPr>
            <a:xfrm>
              <a:off x="4900612" y="1195960"/>
              <a:ext cx="23741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Entity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654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55BA4-AAB4-C10C-3C3A-A313F7B28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3B37EC-A7F4-AFC3-D7CE-6B33A6C64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 common base class: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6113189-72E9-04E0-EE01-617815B6E75D}"/>
              </a:ext>
            </a:extLst>
          </p:cNvPr>
          <p:cNvSpPr txBox="1">
            <a:spLocks/>
          </p:cNvSpPr>
          <p:nvPr/>
        </p:nvSpPr>
        <p:spPr>
          <a:xfrm>
            <a:off x="278725" y="1397725"/>
            <a:ext cx="3117596" cy="27285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118872" tIns="118872" rIns="118872" bIns="118872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Player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600" b="0" spc="-150" dirty="0">
                <a:solidFill>
                  <a:srgbClr val="D73A48">
                    <a:alpha val="50000"/>
                  </a:srgbClr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 x, y, z;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6F42C1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600" b="0" spc="-150" dirty="0" err="1">
                <a:solidFill>
                  <a:srgbClr val="6F42C1">
                    <a:alpha val="50000"/>
                  </a:srgbClr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HitBox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hitbox;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double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 err="1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hitpoints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endParaRPr lang="en-US" sz="1600" b="0" spc="-150" dirty="0">
              <a:solidFill>
                <a:srgbClr val="24292E">
                  <a:alpha val="50000"/>
                </a:srgbClr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void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damage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E3620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hp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>
                    <a:alpha val="50000"/>
                  </a:srgbClr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update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>
                    <a:alpha val="50000"/>
                  </a:srgbClr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render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B823BF4-DF7A-B962-747A-5326B50312C0}"/>
              </a:ext>
            </a:extLst>
          </p:cNvPr>
          <p:cNvSpPr txBox="1">
            <a:spLocks/>
          </p:cNvSpPr>
          <p:nvPr/>
        </p:nvSpPr>
        <p:spPr>
          <a:xfrm>
            <a:off x="3223445" y="1873619"/>
            <a:ext cx="2719731" cy="27285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118872" tIns="118872" rIns="118872" bIns="118872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Projectile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x, y, z;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6F42C1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600" b="0" spc="-150" dirty="0" err="1">
                <a:solidFill>
                  <a:srgbClr val="6F42C1">
                    <a:alpha val="50000"/>
                  </a:srgbClr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HitBox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hitbox;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double </a:t>
            </a:r>
            <a:r>
              <a:rPr lang="en-US" sz="1600" b="0" spc="-150" dirty="0" err="1">
                <a:solidFill>
                  <a:schemeClr val="tx1">
                    <a:alpha val="50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vx</a:t>
            </a:r>
            <a:r>
              <a:rPr lang="en-US" sz="1600" b="0" spc="-150" dirty="0">
                <a:solidFill>
                  <a:schemeClr val="tx1">
                    <a:alpha val="50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spc="-150" dirty="0" err="1">
                <a:solidFill>
                  <a:schemeClr val="tx1">
                    <a:alpha val="50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vy</a:t>
            </a:r>
            <a:r>
              <a:rPr lang="en-US" sz="1600" b="0" spc="-150" dirty="0">
                <a:solidFill>
                  <a:schemeClr val="tx1">
                    <a:alpha val="50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spc="-150" dirty="0" err="1">
                <a:solidFill>
                  <a:schemeClr val="tx1">
                    <a:alpha val="50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vz</a:t>
            </a:r>
            <a:r>
              <a:rPr lang="en-US" sz="1600" b="0" spc="-150" dirty="0">
                <a:solidFill>
                  <a:schemeClr val="tx1">
                    <a:alpha val="50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endParaRPr lang="en-US" sz="1600" b="0" spc="-150" dirty="0">
              <a:solidFill>
                <a:srgbClr val="24292E">
                  <a:alpha val="50000"/>
                </a:srgbClr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>
                    <a:alpha val="50000"/>
                  </a:srgbClr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update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>
                    <a:alpha val="50000"/>
                  </a:srgbClr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render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D3E449C-1D85-5CA4-4F87-A32DE7133878}"/>
              </a:ext>
            </a:extLst>
          </p:cNvPr>
          <p:cNvSpPr txBox="1">
            <a:spLocks/>
          </p:cNvSpPr>
          <p:nvPr/>
        </p:nvSpPr>
        <p:spPr>
          <a:xfrm>
            <a:off x="5494717" y="2340721"/>
            <a:ext cx="2403306" cy="27285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118872" tIns="118872" rIns="118872" bIns="118872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Weapon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x, y, z;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6F42C1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600" b="0" spc="-150" dirty="0" err="1">
                <a:solidFill>
                  <a:srgbClr val="6F42C1">
                    <a:alpha val="50000"/>
                  </a:srgbClr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HitBox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hitbox;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600" b="0" spc="-150" dirty="0" err="1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chemeClr val="tx1">
                    <a:alpha val="50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ammo;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endParaRPr lang="en-US" sz="1600" b="0" spc="-150" dirty="0">
              <a:solidFill>
                <a:srgbClr val="24292E">
                  <a:alpha val="50000"/>
                </a:srgbClr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void </a:t>
            </a:r>
            <a:r>
              <a:rPr lang="en-US" sz="1600" b="0" spc="-150" dirty="0">
                <a:solidFill>
                  <a:srgbClr val="7030A0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fire</a:t>
            </a:r>
            <a:r>
              <a:rPr lang="en-US" sz="1600" b="0" spc="-150" dirty="0">
                <a:solidFill>
                  <a:schemeClr val="tx1">
                    <a:alpha val="50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>
                    <a:alpha val="50000"/>
                  </a:srgbClr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update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>
                    <a:alpha val="50000"/>
                  </a:srgbClr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render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38D8A80-193E-5495-55F2-A1FD979C0FB2}"/>
              </a:ext>
            </a:extLst>
          </p:cNvPr>
          <p:cNvSpPr txBox="1">
            <a:spLocks/>
          </p:cNvSpPr>
          <p:nvPr/>
        </p:nvSpPr>
        <p:spPr>
          <a:xfrm>
            <a:off x="7342668" y="2946784"/>
            <a:ext cx="2403306" cy="27285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118872" tIns="118872" rIns="118872" bIns="118872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Tree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x, y, z;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6F42C1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600" b="0" spc="-150" dirty="0" err="1">
                <a:solidFill>
                  <a:srgbClr val="6F42C1">
                    <a:alpha val="50000"/>
                  </a:srgbClr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HitBox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hitbox;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endParaRPr lang="en-US" sz="1600" spc="-150" dirty="0">
              <a:solidFill>
                <a:srgbClr val="24292E">
                  <a:alpha val="50000"/>
                </a:srgbClr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>
                    <a:alpha val="50000"/>
                  </a:srgbClr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update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>
                    <a:alpha val="50000"/>
                  </a:srgbClr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render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E183936-BF6A-FAB4-DAC3-F869FBED29BA}"/>
              </a:ext>
            </a:extLst>
          </p:cNvPr>
          <p:cNvSpPr txBox="1">
            <a:spLocks/>
          </p:cNvSpPr>
          <p:nvPr/>
        </p:nvSpPr>
        <p:spPr>
          <a:xfrm>
            <a:off x="8857114" y="3672846"/>
            <a:ext cx="3117596" cy="27285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118872" tIns="118872" rIns="118872" bIns="118872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NPC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x, y, z;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6F42C1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600" b="0" spc="-150" dirty="0" err="1">
                <a:solidFill>
                  <a:srgbClr val="6F42C1">
                    <a:alpha val="50000"/>
                  </a:srgbClr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HitBox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hitbox;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double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 err="1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hitpoints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endParaRPr lang="en-US" sz="1600" b="0" spc="-150" dirty="0">
              <a:solidFill>
                <a:srgbClr val="24292E">
                  <a:alpha val="50000"/>
                </a:srgbClr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void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damage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E3620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hp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>
                    <a:alpha val="50000"/>
                  </a:srgbClr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update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>
                    <a:alpha val="50000"/>
                  </a:srgbClr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render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3E69201-1FD3-066C-D387-5765EF898247}"/>
              </a:ext>
            </a:extLst>
          </p:cNvPr>
          <p:cNvSpPr txBox="1">
            <a:spLocks/>
          </p:cNvSpPr>
          <p:nvPr/>
        </p:nvSpPr>
        <p:spPr>
          <a:xfrm>
            <a:off x="490410" y="3802149"/>
            <a:ext cx="3117596" cy="2728519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118872" tIns="118872" rIns="118872" bIns="118872" rtlCol="0" anchor="ctr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double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x, y, z;</a:t>
            </a:r>
          </a:p>
          <a:p>
            <a:pPr>
              <a:spcBef>
                <a:spcPts val="500"/>
              </a:spcBef>
            </a:pP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0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HitBox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hitbox;</a:t>
            </a:r>
          </a:p>
          <a:p>
            <a:pPr>
              <a:spcBef>
                <a:spcPts val="500"/>
              </a:spcBef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endParaRPr lang="en-US" sz="20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spcBef>
                <a:spcPts val="500"/>
              </a:spcBef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void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update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pPr>
              <a:spcBef>
                <a:spcPts val="500"/>
              </a:spcBef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void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render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pPr>
              <a:spcBef>
                <a:spcPts val="500"/>
              </a:spcBef>
            </a:pP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64796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A36B2-3BC3-5D87-3688-67F3DE398C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87058"/>
            <a:ext cx="9144000" cy="2387600"/>
          </a:xfrm>
        </p:spPr>
        <p:txBody>
          <a:bodyPr/>
          <a:lstStyle/>
          <a:p>
            <a:r>
              <a:rPr lang="en-US" dirty="0"/>
              <a:t>Lecture 9: </a:t>
            </a:r>
            <a:br>
              <a:rPr lang="en-US" dirty="0"/>
            </a:br>
            <a:r>
              <a:rPr lang="en-US" dirty="0"/>
              <a:t>Inheritance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C7CE28-C4E6-E2CA-1C2F-4927CAD7D4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66733"/>
            <a:ext cx="9144000" cy="1655762"/>
          </a:xfrm>
        </p:spPr>
        <p:txBody>
          <a:bodyPr/>
          <a:lstStyle/>
          <a:p>
            <a:r>
              <a:rPr lang="en-US" dirty="0"/>
              <a:t>CS106L, Spring 2025</a:t>
            </a:r>
          </a:p>
        </p:txBody>
      </p:sp>
    </p:spTree>
    <p:extLst>
      <p:ext uri="{BB962C8B-B14F-4D97-AF65-F5344CB8AC3E}">
        <p14:creationId xmlns:p14="http://schemas.microsoft.com/office/powerpoint/2010/main" val="36796377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EAB16-9622-5439-F84E-BDF3CF2F83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F94095-B040-8CE1-FCBF-2CC5AB291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inherit!</a:t>
            </a:r>
            <a:endParaRPr lang="en-US" dirty="0">
              <a:solidFill>
                <a:srgbClr val="D73A48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225D22-E365-7D06-3CA3-B884F3991D94}"/>
              </a:ext>
            </a:extLst>
          </p:cNvPr>
          <p:cNvSpPr txBox="1">
            <a:spLocks/>
          </p:cNvSpPr>
          <p:nvPr/>
        </p:nvSpPr>
        <p:spPr>
          <a:xfrm>
            <a:off x="278725" y="1397725"/>
            <a:ext cx="3117596" cy="27285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118872" tIns="118872" rIns="118872" bIns="118872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Player </a:t>
            </a:r>
            <a:r>
              <a:rPr lang="en-US" sz="1600" b="1" spc="-150" dirty="0">
                <a:solidFill>
                  <a:srgbClr val="6F42C1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Entity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double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hitpoints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endParaRPr lang="en-US" sz="1600" b="0" spc="-15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void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damage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hp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CDAC3D-EB4E-51E0-3BE9-C09BC59B96DA}"/>
              </a:ext>
            </a:extLst>
          </p:cNvPr>
          <p:cNvSpPr txBox="1">
            <a:spLocks/>
          </p:cNvSpPr>
          <p:nvPr/>
        </p:nvSpPr>
        <p:spPr>
          <a:xfrm>
            <a:off x="3223445" y="1873619"/>
            <a:ext cx="2872555" cy="27285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118872" tIns="118872" rIns="118872" bIns="118872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Projectile </a:t>
            </a:r>
            <a:r>
              <a:rPr lang="en-US" sz="1600" b="1" spc="-150" dirty="0">
                <a:solidFill>
                  <a:srgbClr val="6F42C1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Entity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double </a:t>
            </a:r>
            <a:r>
              <a:rPr lang="en-US" sz="1600" b="0" spc="-150" dirty="0" err="1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vx</a:t>
            </a:r>
            <a:r>
              <a:rPr lang="en-US" sz="1600" b="0" spc="-15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spc="-150" dirty="0" err="1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vy</a:t>
            </a:r>
            <a:r>
              <a:rPr lang="en-US" sz="1600" b="0" spc="-15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spc="-150" dirty="0" err="1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vz</a:t>
            </a:r>
            <a:r>
              <a:rPr lang="en-US" sz="1600" b="0" spc="-15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EBF287-4F98-D192-3320-78860D4942BC}"/>
              </a:ext>
            </a:extLst>
          </p:cNvPr>
          <p:cNvSpPr txBox="1">
            <a:spLocks/>
          </p:cNvSpPr>
          <p:nvPr/>
        </p:nvSpPr>
        <p:spPr>
          <a:xfrm>
            <a:off x="5494716" y="2340721"/>
            <a:ext cx="2620583" cy="27285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118872" tIns="118872" rIns="118872" bIns="118872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Weapon </a:t>
            </a:r>
            <a:r>
              <a:rPr lang="en-US" sz="1600" b="1" spc="-150" dirty="0">
                <a:solidFill>
                  <a:srgbClr val="6F42C1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Entity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  <a:endParaRPr lang="en-US" sz="1600" b="0" spc="-150" dirty="0">
              <a:solidFill>
                <a:srgbClr val="24292E"/>
              </a:solidFill>
              <a:effectLst/>
              <a:highlight>
                <a:srgbClr val="FFB1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600" b="0" spc="-150" dirty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ammo;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endParaRPr lang="en-US" sz="1600" b="0" spc="-15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void </a:t>
            </a:r>
            <a:r>
              <a:rPr lang="en-US" sz="1600" b="0" spc="-150" dirty="0">
                <a:solidFill>
                  <a:srgbClr val="7030A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fire</a:t>
            </a:r>
            <a:r>
              <a:rPr lang="en-US" sz="1600" b="0" spc="-15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86CC62E-8493-3406-6859-11780EF8DBD2}"/>
              </a:ext>
            </a:extLst>
          </p:cNvPr>
          <p:cNvSpPr txBox="1">
            <a:spLocks/>
          </p:cNvSpPr>
          <p:nvPr/>
        </p:nvSpPr>
        <p:spPr>
          <a:xfrm>
            <a:off x="7342668" y="2946784"/>
            <a:ext cx="2403306" cy="27285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118872" tIns="118872" rIns="118872" bIns="118872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Tree </a:t>
            </a:r>
            <a:r>
              <a:rPr lang="en-US" sz="1600" b="1" spc="-150" dirty="0">
                <a:solidFill>
                  <a:srgbClr val="6F42C1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Entity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  <a:r>
              <a:rPr lang="en-US" sz="1600" spc="-15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  <a:endParaRPr lang="en-US" sz="1600" b="0" spc="-15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66D164A-29DF-6050-C451-367A180F2154}"/>
              </a:ext>
            </a:extLst>
          </p:cNvPr>
          <p:cNvSpPr txBox="1">
            <a:spLocks/>
          </p:cNvSpPr>
          <p:nvPr/>
        </p:nvSpPr>
        <p:spPr>
          <a:xfrm>
            <a:off x="8857114" y="3672846"/>
            <a:ext cx="3117596" cy="27285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118872" tIns="118872" rIns="118872" bIns="118872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NPC </a:t>
            </a:r>
            <a:r>
              <a:rPr lang="en-US" sz="1600" b="1" spc="-150" dirty="0">
                <a:solidFill>
                  <a:srgbClr val="6F42C1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Entity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double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hitpoints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endParaRPr lang="en-US" sz="1600" b="0" spc="-15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void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damage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hp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1E80E65-72D4-7D37-16B8-3F16749DF277}"/>
              </a:ext>
            </a:extLst>
          </p:cNvPr>
          <p:cNvSpPr txBox="1">
            <a:spLocks/>
          </p:cNvSpPr>
          <p:nvPr/>
        </p:nvSpPr>
        <p:spPr>
          <a:xfrm>
            <a:off x="490410" y="3802149"/>
            <a:ext cx="3117596" cy="2728519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118872" tIns="118872" rIns="118872" bIns="118872" rtlCol="0" anchor="ctr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double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x, y, z;</a:t>
            </a:r>
          </a:p>
          <a:p>
            <a:pPr>
              <a:spcBef>
                <a:spcPts val="500"/>
              </a:spcBef>
            </a:pP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0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HitBox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hitbox;</a:t>
            </a:r>
          </a:p>
          <a:p>
            <a:pPr>
              <a:spcBef>
                <a:spcPts val="500"/>
              </a:spcBef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endParaRPr lang="en-US" sz="20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spcBef>
                <a:spcPts val="500"/>
              </a:spcBef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void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update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pPr>
              <a:spcBef>
                <a:spcPts val="500"/>
              </a:spcBef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void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render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pPr>
              <a:spcBef>
                <a:spcPts val="500"/>
              </a:spcBef>
            </a:pP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pic>
        <p:nvPicPr>
          <p:cNvPr id="11266" name="Picture 2" descr="So Nice GIFs | Tenor">
            <a:extLst>
              <a:ext uri="{FF2B5EF4-FFF2-40B4-BE49-F238E27FC236}">
                <a16:creationId xmlns:a16="http://schemas.microsoft.com/office/drawing/2014/main" id="{87CB406B-88A3-2545-8B7D-478EF12CF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671" y="575123"/>
            <a:ext cx="2068629" cy="206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935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A192B-B3BA-7839-4FD3-6BCDF2BC7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70B0D1-1298-7F63-106F-CAC74B244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inherit!</a:t>
            </a:r>
            <a:endParaRPr lang="en-US" dirty="0">
              <a:solidFill>
                <a:srgbClr val="D73A48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ED0307D-EC05-07FE-9584-1F2E95F07CFA}"/>
              </a:ext>
            </a:extLst>
          </p:cNvPr>
          <p:cNvSpPr txBox="1">
            <a:spLocks/>
          </p:cNvSpPr>
          <p:nvPr/>
        </p:nvSpPr>
        <p:spPr>
          <a:xfrm>
            <a:off x="278725" y="1397725"/>
            <a:ext cx="3117596" cy="27285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118872" tIns="118872" rIns="118872" bIns="118872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Player : Entity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600" b="0" spc="-150" dirty="0">
                <a:solidFill>
                  <a:srgbClr val="D73A49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spc="-150" dirty="0">
                <a:solidFill>
                  <a:srgbClr val="24292E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 err="1">
                <a:solidFill>
                  <a:srgbClr val="24292E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hitpoints</a:t>
            </a:r>
            <a:r>
              <a:rPr lang="en-US" sz="1600" b="0" spc="-150" dirty="0">
                <a:solidFill>
                  <a:srgbClr val="24292E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endParaRPr lang="en-US" sz="1600" b="0" spc="-15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600" b="0" spc="-150" dirty="0">
                <a:solidFill>
                  <a:srgbClr val="D73A49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1600" b="0" spc="-150" dirty="0">
                <a:solidFill>
                  <a:srgbClr val="24292E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damage</a:t>
            </a:r>
            <a:r>
              <a:rPr lang="en-US" sz="1600" b="0" spc="-150" dirty="0">
                <a:solidFill>
                  <a:srgbClr val="24292E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600" b="0" spc="-150" dirty="0">
                <a:solidFill>
                  <a:srgbClr val="D73A49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spc="-150" dirty="0">
                <a:solidFill>
                  <a:srgbClr val="24292E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E36209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hp</a:t>
            </a:r>
            <a:r>
              <a:rPr lang="en-US" sz="1600" b="0" spc="-150" dirty="0">
                <a:solidFill>
                  <a:srgbClr val="24292E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6F327F2-A2B7-5538-D439-298FAFEC9996}"/>
              </a:ext>
            </a:extLst>
          </p:cNvPr>
          <p:cNvSpPr txBox="1">
            <a:spLocks/>
          </p:cNvSpPr>
          <p:nvPr/>
        </p:nvSpPr>
        <p:spPr>
          <a:xfrm>
            <a:off x="3223445" y="1873619"/>
            <a:ext cx="2872555" cy="27285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118872" tIns="118872" rIns="118872" bIns="118872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Projectile : Entity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double </a:t>
            </a:r>
            <a:r>
              <a:rPr lang="en-US" sz="1600" b="0" spc="-150" dirty="0" err="1">
                <a:solidFill>
                  <a:schemeClr val="tx1">
                    <a:alpha val="50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vx</a:t>
            </a:r>
            <a:r>
              <a:rPr lang="en-US" sz="1600" b="0" spc="-150" dirty="0">
                <a:solidFill>
                  <a:schemeClr val="tx1">
                    <a:alpha val="50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spc="-150" dirty="0" err="1">
                <a:solidFill>
                  <a:schemeClr val="tx1">
                    <a:alpha val="50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vy</a:t>
            </a:r>
            <a:r>
              <a:rPr lang="en-US" sz="1600" b="0" spc="-150" dirty="0">
                <a:solidFill>
                  <a:schemeClr val="tx1">
                    <a:alpha val="50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spc="-150" dirty="0" err="1">
                <a:solidFill>
                  <a:schemeClr val="tx1">
                    <a:alpha val="50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vz</a:t>
            </a:r>
            <a:r>
              <a:rPr lang="en-US" sz="1600" b="0" spc="-150" dirty="0">
                <a:solidFill>
                  <a:schemeClr val="tx1">
                    <a:alpha val="50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2367238-CC3F-0919-495B-36E6208C1B26}"/>
              </a:ext>
            </a:extLst>
          </p:cNvPr>
          <p:cNvSpPr txBox="1">
            <a:spLocks/>
          </p:cNvSpPr>
          <p:nvPr/>
        </p:nvSpPr>
        <p:spPr>
          <a:xfrm>
            <a:off x="5494716" y="2340721"/>
            <a:ext cx="2620583" cy="27285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118872" tIns="118872" rIns="118872" bIns="118872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Weapon : Entity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  <a:endParaRPr lang="en-US" sz="1600" b="0" spc="-150" dirty="0">
              <a:solidFill>
                <a:srgbClr val="24292E">
                  <a:alpha val="50000"/>
                </a:srgbClr>
              </a:solidFill>
              <a:effectLst/>
              <a:highlight>
                <a:srgbClr val="FFB1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600" b="0" spc="-150" dirty="0" err="1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chemeClr val="tx1">
                    <a:alpha val="50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ammo;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endParaRPr lang="en-US" sz="1600" b="0" spc="-150" dirty="0">
              <a:solidFill>
                <a:srgbClr val="24292E">
                  <a:alpha val="50000"/>
                </a:srgbClr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void </a:t>
            </a:r>
            <a:r>
              <a:rPr lang="en-US" sz="1600" b="0" spc="-150" dirty="0">
                <a:solidFill>
                  <a:srgbClr val="7030A0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fire</a:t>
            </a:r>
            <a:r>
              <a:rPr lang="en-US" sz="1600" b="0" spc="-150" dirty="0">
                <a:solidFill>
                  <a:schemeClr val="tx1">
                    <a:alpha val="50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262B3BB-3791-4DF0-BB55-6B1A22090A4E}"/>
              </a:ext>
            </a:extLst>
          </p:cNvPr>
          <p:cNvSpPr txBox="1">
            <a:spLocks/>
          </p:cNvSpPr>
          <p:nvPr/>
        </p:nvSpPr>
        <p:spPr>
          <a:xfrm>
            <a:off x="7342668" y="2946784"/>
            <a:ext cx="2403306" cy="27285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118872" tIns="118872" rIns="118872" bIns="118872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Tree : Entity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  <a:r>
              <a:rPr lang="en-US" sz="1600" spc="-150" dirty="0">
                <a:solidFill>
                  <a:srgbClr val="24292E">
                    <a:alpha val="50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  <a:endParaRPr lang="en-US" sz="1600" b="0" spc="-150" dirty="0">
              <a:solidFill>
                <a:srgbClr val="24292E">
                  <a:alpha val="50000"/>
                </a:srgbClr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77D47D-5648-71DF-C426-D1D37488E35D}"/>
              </a:ext>
            </a:extLst>
          </p:cNvPr>
          <p:cNvSpPr txBox="1">
            <a:spLocks/>
          </p:cNvSpPr>
          <p:nvPr/>
        </p:nvSpPr>
        <p:spPr>
          <a:xfrm>
            <a:off x="8857114" y="3672846"/>
            <a:ext cx="3117596" cy="27285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118872" tIns="118872" rIns="118872" bIns="118872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NPC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600" b="0" spc="-150" dirty="0">
                <a:solidFill>
                  <a:srgbClr val="D73A49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spc="-150" dirty="0">
                <a:solidFill>
                  <a:srgbClr val="24292E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 err="1">
                <a:solidFill>
                  <a:srgbClr val="24292E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hitpoints</a:t>
            </a:r>
            <a:r>
              <a:rPr lang="en-US" sz="1600" b="0" spc="-150" dirty="0">
                <a:solidFill>
                  <a:srgbClr val="24292E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endParaRPr lang="en-US" sz="1600" b="0" spc="-15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600" b="0" spc="-150" dirty="0">
                <a:solidFill>
                  <a:srgbClr val="D73A49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1600" b="0" spc="-150" dirty="0">
                <a:solidFill>
                  <a:srgbClr val="24292E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damage</a:t>
            </a:r>
            <a:r>
              <a:rPr lang="en-US" sz="1600" b="0" spc="-150" dirty="0">
                <a:solidFill>
                  <a:srgbClr val="24292E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600" b="0" spc="-150" dirty="0">
                <a:solidFill>
                  <a:srgbClr val="D73A49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spc="-150" dirty="0">
                <a:solidFill>
                  <a:srgbClr val="24292E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E36209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hp</a:t>
            </a:r>
            <a:r>
              <a:rPr lang="en-US" sz="1600" b="0" spc="-150" dirty="0">
                <a:solidFill>
                  <a:srgbClr val="24292E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1DCC841-98AA-331B-D616-28D888CB40AF}"/>
              </a:ext>
            </a:extLst>
          </p:cNvPr>
          <p:cNvSpPr txBox="1">
            <a:spLocks/>
          </p:cNvSpPr>
          <p:nvPr/>
        </p:nvSpPr>
        <p:spPr>
          <a:xfrm>
            <a:off x="490410" y="3802149"/>
            <a:ext cx="3117596" cy="2728519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118872" tIns="118872" rIns="118872" bIns="118872" rtlCol="0" anchor="ctr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double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x, y, z;</a:t>
            </a:r>
          </a:p>
          <a:p>
            <a:pPr>
              <a:spcBef>
                <a:spcPts val="500"/>
              </a:spcBef>
            </a:pP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0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HitBox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hitbox;</a:t>
            </a:r>
          </a:p>
          <a:p>
            <a:pPr>
              <a:spcBef>
                <a:spcPts val="500"/>
              </a:spcBef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endParaRPr lang="en-US" sz="20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spcBef>
                <a:spcPts val="500"/>
              </a:spcBef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void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update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pPr>
              <a:spcBef>
                <a:spcPts val="500"/>
              </a:spcBef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void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render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pPr>
              <a:spcBef>
                <a:spcPts val="500"/>
              </a:spcBef>
            </a:pP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35C726-F76E-8FD2-6D94-D2910885C34C}"/>
              </a:ext>
            </a:extLst>
          </p:cNvPr>
          <p:cNvSpPr txBox="1">
            <a:spLocks/>
          </p:cNvSpPr>
          <p:nvPr/>
        </p:nvSpPr>
        <p:spPr>
          <a:xfrm>
            <a:off x="4318926" y="5078032"/>
            <a:ext cx="4360944" cy="115375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rmAutofit fontScale="925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Notice: </a:t>
            </a:r>
            <a:r>
              <a:rPr lang="en-US" sz="24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there is still some redundancy!</a:t>
            </a:r>
          </a:p>
        </p:txBody>
      </p:sp>
      <p:cxnSp>
        <p:nvCxnSpPr>
          <p:cNvPr id="10" name="Straight Arrow Connector 4">
            <a:extLst>
              <a:ext uri="{FF2B5EF4-FFF2-40B4-BE49-F238E27FC236}">
                <a16:creationId xmlns:a16="http://schemas.microsoft.com/office/drawing/2014/main" id="{98C2CD61-F9AC-75DB-EEE0-6AC8BC9F5135}"/>
              </a:ext>
            </a:extLst>
          </p:cNvPr>
          <p:cNvCxnSpPr>
            <a:cxnSpLocks/>
          </p:cNvCxnSpPr>
          <p:nvPr/>
        </p:nvCxnSpPr>
        <p:spPr>
          <a:xfrm flipH="1" flipV="1">
            <a:off x="2446026" y="3429000"/>
            <a:ext cx="4183374" cy="164903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4">
            <a:extLst>
              <a:ext uri="{FF2B5EF4-FFF2-40B4-BE49-F238E27FC236}">
                <a16:creationId xmlns:a16="http://schemas.microsoft.com/office/drawing/2014/main" id="{D4521B3E-35F1-C9B4-6545-96CF55A2DDC7}"/>
              </a:ext>
            </a:extLst>
          </p:cNvPr>
          <p:cNvCxnSpPr>
            <a:cxnSpLocks/>
          </p:cNvCxnSpPr>
          <p:nvPr/>
        </p:nvCxnSpPr>
        <p:spPr>
          <a:xfrm flipV="1">
            <a:off x="6629400" y="4602138"/>
            <a:ext cx="2227714" cy="47589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710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93E53-33B0-F1D6-3D3F-5D66F54CF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5D2B90-F1AD-B2E4-99F2-82B2D2C60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layers of inheritance…</a:t>
            </a:r>
            <a:endParaRPr lang="en-US" dirty="0">
              <a:solidFill>
                <a:srgbClr val="D73A48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9E16E90-35A7-2098-4176-C95130EB2286}"/>
              </a:ext>
            </a:extLst>
          </p:cNvPr>
          <p:cNvSpPr txBox="1">
            <a:spLocks/>
          </p:cNvSpPr>
          <p:nvPr/>
        </p:nvSpPr>
        <p:spPr>
          <a:xfrm>
            <a:off x="278725" y="1397725"/>
            <a:ext cx="3117596" cy="27285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118872" tIns="118872" rIns="118872" bIns="118872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Player </a:t>
            </a:r>
            <a:r>
              <a:rPr lang="en-US" sz="1600" b="1" spc="-150" dirty="0">
                <a:solidFill>
                  <a:srgbClr val="6F42C1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Actor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{};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9E033D9-8D9B-3982-29E9-84F1649D3BBA}"/>
              </a:ext>
            </a:extLst>
          </p:cNvPr>
          <p:cNvSpPr txBox="1">
            <a:spLocks/>
          </p:cNvSpPr>
          <p:nvPr/>
        </p:nvSpPr>
        <p:spPr>
          <a:xfrm>
            <a:off x="3223445" y="1873619"/>
            <a:ext cx="2872555" cy="27285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118872" tIns="118872" rIns="118872" bIns="118872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Projectile : Entity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double </a:t>
            </a:r>
            <a:r>
              <a:rPr lang="en-US" sz="1600" b="0" spc="-150" dirty="0" err="1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vx</a:t>
            </a:r>
            <a:r>
              <a:rPr lang="en-US" sz="1600" b="0" spc="-15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spc="-150" dirty="0" err="1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vy</a:t>
            </a:r>
            <a:r>
              <a:rPr lang="en-US" sz="1600" b="0" spc="-15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spc="-150" dirty="0" err="1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vz</a:t>
            </a:r>
            <a:r>
              <a:rPr lang="en-US" sz="1600" b="0" spc="-15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ED80B03-F631-6A73-F111-87079977E90E}"/>
              </a:ext>
            </a:extLst>
          </p:cNvPr>
          <p:cNvSpPr txBox="1">
            <a:spLocks/>
          </p:cNvSpPr>
          <p:nvPr/>
        </p:nvSpPr>
        <p:spPr>
          <a:xfrm>
            <a:off x="5494716" y="2340721"/>
            <a:ext cx="2620583" cy="27285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118872" tIns="118872" rIns="118872" bIns="118872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Weapon : Entity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  <a:endParaRPr lang="en-US" sz="1600" b="0" spc="-150" dirty="0">
              <a:solidFill>
                <a:srgbClr val="24292E"/>
              </a:solidFill>
              <a:effectLst/>
              <a:highlight>
                <a:srgbClr val="FFB1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600" b="0" spc="-150" dirty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ammo;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endParaRPr lang="en-US" sz="1600" b="0" spc="-15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void </a:t>
            </a:r>
            <a:r>
              <a:rPr lang="en-US" sz="1600" b="0" spc="-150" dirty="0">
                <a:solidFill>
                  <a:srgbClr val="7030A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fire</a:t>
            </a:r>
            <a:r>
              <a:rPr lang="en-US" sz="1600" b="0" spc="-15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F74E11A-F57A-8046-C62C-F3347FA12458}"/>
              </a:ext>
            </a:extLst>
          </p:cNvPr>
          <p:cNvSpPr txBox="1">
            <a:spLocks/>
          </p:cNvSpPr>
          <p:nvPr/>
        </p:nvSpPr>
        <p:spPr>
          <a:xfrm>
            <a:off x="7342668" y="2946784"/>
            <a:ext cx="2403306" cy="27285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118872" tIns="118872" rIns="118872" bIns="118872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Tree : Entity</a:t>
            </a:r>
          </a:p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  <a:r>
              <a:rPr lang="en-US" sz="1600" spc="-15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  <a:endParaRPr lang="en-US" sz="1600" b="0" spc="-15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10B3822-E093-B4B1-CAC4-095B1B41A179}"/>
              </a:ext>
            </a:extLst>
          </p:cNvPr>
          <p:cNvSpPr txBox="1">
            <a:spLocks/>
          </p:cNvSpPr>
          <p:nvPr/>
        </p:nvSpPr>
        <p:spPr>
          <a:xfrm>
            <a:off x="8857114" y="3672846"/>
            <a:ext cx="3117596" cy="27285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118872" tIns="118872" rIns="118872" bIns="118872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16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spc="-15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NPC </a:t>
            </a:r>
            <a:r>
              <a:rPr lang="en-US" sz="1600" b="1" spc="-150" dirty="0">
                <a:solidFill>
                  <a:srgbClr val="6F42C1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Actor</a:t>
            </a:r>
            <a:r>
              <a:rPr lang="en-US" sz="16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{};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C4DD213-9A21-3B03-6EB7-23A6EAF67468}"/>
              </a:ext>
            </a:extLst>
          </p:cNvPr>
          <p:cNvSpPr txBox="1">
            <a:spLocks/>
          </p:cNvSpPr>
          <p:nvPr/>
        </p:nvSpPr>
        <p:spPr>
          <a:xfrm>
            <a:off x="490410" y="3802149"/>
            <a:ext cx="3117596" cy="2728519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118872" tIns="118872" rIns="118872" bIns="118872" rtlCol="0" anchor="ctr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double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x, y, z;</a:t>
            </a:r>
          </a:p>
          <a:p>
            <a:pPr>
              <a:spcBef>
                <a:spcPts val="500"/>
              </a:spcBef>
            </a:pP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0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HitBox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hitbox;</a:t>
            </a:r>
          </a:p>
          <a:p>
            <a:pPr>
              <a:spcBef>
                <a:spcPts val="500"/>
              </a:spcBef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endParaRPr lang="en-US" sz="20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spcBef>
                <a:spcPts val="500"/>
              </a:spcBef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void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update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pPr>
              <a:spcBef>
                <a:spcPts val="500"/>
              </a:spcBef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void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render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pPr>
              <a:spcBef>
                <a:spcPts val="500"/>
              </a:spcBef>
            </a:pP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CC5C54A-F645-8FD9-1FA9-8D7CEB3D124B}"/>
              </a:ext>
            </a:extLst>
          </p:cNvPr>
          <p:cNvSpPr txBox="1">
            <a:spLocks/>
          </p:cNvSpPr>
          <p:nvPr/>
        </p:nvSpPr>
        <p:spPr>
          <a:xfrm>
            <a:off x="3935918" y="3802148"/>
            <a:ext cx="4008034" cy="2728519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118872" tIns="118872" rIns="118872" bIns="118872" rtlCol="0" anchor="ctr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Actor : Entity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pPr>
              <a:spcBef>
                <a:spcPts val="500"/>
              </a:spcBef>
            </a:pP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pPr>
              <a:spcBef>
                <a:spcPts val="500"/>
              </a:spcBef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double </a:t>
            </a:r>
            <a:r>
              <a:rPr lang="en-US" sz="2000" b="0" dirty="0" err="1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hitpoints</a:t>
            </a:r>
            <a:r>
              <a:rPr lang="en-US" sz="2000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endParaRPr lang="en-US" sz="2000" b="0" dirty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spcBef>
                <a:spcPts val="500"/>
              </a:spcBef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endParaRPr lang="en-US" sz="20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spcBef>
                <a:spcPts val="500"/>
              </a:spcBef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0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0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spc="-15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damage</a:t>
            </a:r>
            <a:r>
              <a:rPr lang="en-US" sz="20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0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spc="-15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hp</a:t>
            </a:r>
            <a:r>
              <a:rPr lang="en-US" sz="20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endParaRPr lang="en-US" sz="2000" b="0" dirty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spcBef>
                <a:spcPts val="500"/>
              </a:spcBef>
            </a:pP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40320649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C7481C-DDC1-96A7-A928-7938AD290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dirty="0">
                <a:solidFill>
                  <a:srgbClr val="D73A48"/>
                </a:solidFill>
              </a:rPr>
              <a:t>inheritance tree </a:t>
            </a:r>
            <a:r>
              <a:rPr lang="en-US" dirty="0"/>
              <a:t>defines is-a relationships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792A85E-FC66-79CA-F896-08506FBC0514}"/>
              </a:ext>
            </a:extLst>
          </p:cNvPr>
          <p:cNvSpPr txBox="1">
            <a:spLocks/>
          </p:cNvSpPr>
          <p:nvPr/>
        </p:nvSpPr>
        <p:spPr>
          <a:xfrm>
            <a:off x="4537201" y="1676490"/>
            <a:ext cx="4160232" cy="766990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118872" tIns="118872" rIns="118872" bIns="118872" rtlCol="0" anchor="ctr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 </a:t>
            </a:r>
            <a:r>
              <a:rPr lang="en-US" sz="2000" b="0" spc="-150" dirty="0">
                <a:solidFill>
                  <a:schemeClr val="bg1">
                    <a:lumMod val="50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/* ... */ </a:t>
            </a:r>
            <a:r>
              <a:rPr lang="en-US" sz="20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  <a:endParaRPr lang="en-US" sz="20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504EF6C-CB5B-A9C6-6F01-3A35AA111B77}"/>
              </a:ext>
            </a:extLst>
          </p:cNvPr>
          <p:cNvSpPr txBox="1">
            <a:spLocks/>
          </p:cNvSpPr>
          <p:nvPr/>
        </p:nvSpPr>
        <p:spPr>
          <a:xfrm>
            <a:off x="393700" y="3273128"/>
            <a:ext cx="3774263" cy="76698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118872" tIns="118872" rIns="118872" bIns="118872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20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20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spc="-15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Projectile : Entity</a:t>
            </a:r>
            <a:r>
              <a:rPr lang="en-US" sz="20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pPr>
              <a:spcBef>
                <a:spcPts val="500"/>
              </a:spcBef>
            </a:pPr>
            <a:r>
              <a:rPr lang="en-US" sz="20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 </a:t>
            </a:r>
            <a:r>
              <a:rPr lang="en-US" sz="2000" b="0" spc="-150" dirty="0">
                <a:solidFill>
                  <a:schemeClr val="bg1">
                    <a:lumMod val="50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/* ... */ </a:t>
            </a:r>
            <a:r>
              <a:rPr lang="en-US" sz="20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E5D2A90-CDAF-BA31-13AB-8DB10C425AFC}"/>
              </a:ext>
            </a:extLst>
          </p:cNvPr>
          <p:cNvSpPr txBox="1">
            <a:spLocks/>
          </p:cNvSpPr>
          <p:nvPr/>
        </p:nvSpPr>
        <p:spPr>
          <a:xfrm>
            <a:off x="1876183" y="3792513"/>
            <a:ext cx="3211960" cy="76698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118872" tIns="118872" rIns="118872" bIns="118872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20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20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spc="-15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Weapon : Entity</a:t>
            </a:r>
            <a:r>
              <a:rPr lang="en-US" sz="20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pPr>
              <a:spcBef>
                <a:spcPts val="500"/>
              </a:spcBef>
            </a:pPr>
            <a:r>
              <a:rPr lang="en-US" sz="20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 </a:t>
            </a:r>
            <a:r>
              <a:rPr lang="en-US" sz="2000" b="0" spc="-150" dirty="0">
                <a:solidFill>
                  <a:schemeClr val="bg1">
                    <a:lumMod val="50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/* ... */ </a:t>
            </a:r>
            <a:r>
              <a:rPr lang="en-US" sz="20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58D5A68-EBC9-B8F2-BD34-888D2B97B8F9}"/>
              </a:ext>
            </a:extLst>
          </p:cNvPr>
          <p:cNvSpPr txBox="1">
            <a:spLocks/>
          </p:cNvSpPr>
          <p:nvPr/>
        </p:nvSpPr>
        <p:spPr>
          <a:xfrm>
            <a:off x="3539800" y="4311898"/>
            <a:ext cx="3211960" cy="76698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118872" tIns="118872" rIns="118872" bIns="118872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20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20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spc="-15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Tree : Entity</a:t>
            </a:r>
            <a:r>
              <a:rPr lang="en-US" sz="20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pPr>
              <a:spcBef>
                <a:spcPts val="500"/>
              </a:spcBef>
            </a:pPr>
            <a:r>
              <a:rPr lang="en-US" sz="20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 </a:t>
            </a:r>
            <a:r>
              <a:rPr lang="en-US" sz="2000" b="0" spc="-150" dirty="0">
                <a:solidFill>
                  <a:schemeClr val="bg1">
                    <a:lumMod val="50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/* ... */ </a:t>
            </a:r>
            <a:r>
              <a:rPr lang="en-US" sz="20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A17CA77-A44C-CEBF-8094-A5E8BED0A217}"/>
              </a:ext>
            </a:extLst>
          </p:cNvPr>
          <p:cNvSpPr txBox="1">
            <a:spLocks/>
          </p:cNvSpPr>
          <p:nvPr/>
        </p:nvSpPr>
        <p:spPr>
          <a:xfrm>
            <a:off x="7824014" y="3273127"/>
            <a:ext cx="3211960" cy="76698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118872" tIns="118872" rIns="118872" bIns="118872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20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20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spc="-15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Actor : Entity</a:t>
            </a:r>
            <a:r>
              <a:rPr lang="en-US" sz="20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pPr>
              <a:spcBef>
                <a:spcPts val="500"/>
              </a:spcBef>
            </a:pPr>
            <a:r>
              <a:rPr lang="en-US" sz="20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 </a:t>
            </a:r>
            <a:r>
              <a:rPr lang="en-US" sz="2000" b="0" spc="-150" dirty="0">
                <a:solidFill>
                  <a:schemeClr val="bg1">
                    <a:lumMod val="50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/* ... */ </a:t>
            </a:r>
            <a:r>
              <a:rPr lang="en-US" sz="20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D36CA8D-82C4-0CEB-D993-C134B5AE4CAB}"/>
              </a:ext>
            </a:extLst>
          </p:cNvPr>
          <p:cNvSpPr txBox="1">
            <a:spLocks/>
          </p:cNvSpPr>
          <p:nvPr/>
        </p:nvSpPr>
        <p:spPr>
          <a:xfrm>
            <a:off x="7091453" y="4570061"/>
            <a:ext cx="3211960" cy="76698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118872" tIns="118872" rIns="118872" bIns="118872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20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20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spc="-15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Player</a:t>
            </a:r>
            <a:r>
              <a:rPr lang="en-US" sz="2000" b="0" spc="-15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: Actor</a:t>
            </a:r>
            <a:r>
              <a:rPr lang="en-US" sz="20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pPr>
              <a:spcBef>
                <a:spcPts val="500"/>
              </a:spcBef>
            </a:pPr>
            <a:r>
              <a:rPr lang="en-US" sz="20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 </a:t>
            </a:r>
            <a:r>
              <a:rPr lang="en-US" sz="2000" b="0" spc="-150" dirty="0">
                <a:solidFill>
                  <a:schemeClr val="bg1">
                    <a:lumMod val="50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/* ... */ </a:t>
            </a:r>
            <a:r>
              <a:rPr lang="en-US" sz="20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0AB494B-31FB-FB72-71EB-DE1093E38697}"/>
              </a:ext>
            </a:extLst>
          </p:cNvPr>
          <p:cNvSpPr txBox="1">
            <a:spLocks/>
          </p:cNvSpPr>
          <p:nvPr/>
        </p:nvSpPr>
        <p:spPr>
          <a:xfrm>
            <a:off x="8586340" y="5078887"/>
            <a:ext cx="3211960" cy="76698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118872" tIns="118872" rIns="118872" bIns="118872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20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20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spc="-15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NPC</a:t>
            </a:r>
            <a:r>
              <a:rPr lang="en-US" sz="2000" b="0" spc="-15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: Actor</a:t>
            </a:r>
            <a:r>
              <a:rPr lang="en-US" sz="20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pPr>
              <a:spcBef>
                <a:spcPts val="500"/>
              </a:spcBef>
            </a:pPr>
            <a:r>
              <a:rPr lang="en-US" sz="20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 </a:t>
            </a:r>
            <a:r>
              <a:rPr lang="en-US" sz="2000" b="0" spc="-150" dirty="0">
                <a:solidFill>
                  <a:schemeClr val="bg1">
                    <a:lumMod val="50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/* ... */ </a:t>
            </a:r>
            <a:r>
              <a:rPr lang="en-US" sz="20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cxnSp>
        <p:nvCxnSpPr>
          <p:cNvPr id="11" name="Straight Arrow Connector 4">
            <a:extLst>
              <a:ext uri="{FF2B5EF4-FFF2-40B4-BE49-F238E27FC236}">
                <a16:creationId xmlns:a16="http://schemas.microsoft.com/office/drawing/2014/main" id="{FF0F8252-D6BA-594B-8FE1-9E667978F0B0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2280832" y="2443480"/>
            <a:ext cx="4336485" cy="82964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4">
            <a:extLst>
              <a:ext uri="{FF2B5EF4-FFF2-40B4-BE49-F238E27FC236}">
                <a16:creationId xmlns:a16="http://schemas.microsoft.com/office/drawing/2014/main" id="{D12847DE-AF31-6FC3-E2FE-4AFAC351890C}"/>
              </a:ext>
            </a:extLst>
          </p:cNvPr>
          <p:cNvCxnSpPr>
            <a:cxnSpLocks/>
            <a:stCxn id="4" idx="2"/>
            <a:endCxn id="6" idx="0"/>
          </p:cNvCxnSpPr>
          <p:nvPr/>
        </p:nvCxnSpPr>
        <p:spPr>
          <a:xfrm flipH="1">
            <a:off x="3482163" y="2443480"/>
            <a:ext cx="3135154" cy="134903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4">
            <a:extLst>
              <a:ext uri="{FF2B5EF4-FFF2-40B4-BE49-F238E27FC236}">
                <a16:creationId xmlns:a16="http://schemas.microsoft.com/office/drawing/2014/main" id="{774F4C17-66A6-1ED2-9766-D0050CECBBF3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flipH="1">
            <a:off x="5145780" y="2443480"/>
            <a:ext cx="1471537" cy="186841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4">
            <a:extLst>
              <a:ext uri="{FF2B5EF4-FFF2-40B4-BE49-F238E27FC236}">
                <a16:creationId xmlns:a16="http://schemas.microsoft.com/office/drawing/2014/main" id="{469E411B-A2F9-E67D-4F3F-035DF8A4D7B0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6617317" y="2443480"/>
            <a:ext cx="2812677" cy="82964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4">
            <a:extLst>
              <a:ext uri="{FF2B5EF4-FFF2-40B4-BE49-F238E27FC236}">
                <a16:creationId xmlns:a16="http://schemas.microsoft.com/office/drawing/2014/main" id="{3B7037DA-695C-A1F7-B63B-99BC1A4E956F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8697433" y="4040116"/>
            <a:ext cx="732561" cy="52994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4">
            <a:extLst>
              <a:ext uri="{FF2B5EF4-FFF2-40B4-BE49-F238E27FC236}">
                <a16:creationId xmlns:a16="http://schemas.microsoft.com/office/drawing/2014/main" id="{E34C6CAB-8B66-615F-315A-BC7807730DF4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9429994" y="4040116"/>
            <a:ext cx="762326" cy="1038771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EB7EC5F0-F3CE-963D-0200-2108808482BA}"/>
              </a:ext>
            </a:extLst>
          </p:cNvPr>
          <p:cNvSpPr txBox="1">
            <a:spLocks/>
          </p:cNvSpPr>
          <p:nvPr/>
        </p:nvSpPr>
        <p:spPr>
          <a:xfrm>
            <a:off x="393701" y="5510461"/>
            <a:ext cx="7430314" cy="115375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rmAutofit fontScale="85000" lnSpcReduction="1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“A </a:t>
            </a:r>
            <a:r>
              <a:rPr lang="en-US" sz="24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Weapon</a:t>
            </a:r>
            <a:r>
              <a:rPr lang="en-US" sz="24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an </a:t>
            </a:r>
            <a:r>
              <a:rPr lang="en-US" sz="24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</a:t>
            </a:r>
            <a:r>
              <a:rPr lang="en-US" sz="24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</a:t>
            </a:r>
          </a:p>
          <a:p>
            <a:pPr marL="3556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“An </a:t>
            </a:r>
            <a:r>
              <a:rPr lang="en-US" sz="24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NPC</a:t>
            </a:r>
            <a:r>
              <a:rPr lang="en-US" sz="24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an </a:t>
            </a:r>
            <a:r>
              <a:rPr lang="en-US" sz="24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Actor</a:t>
            </a:r>
            <a:r>
              <a:rPr lang="en-US" sz="24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and is also an </a:t>
            </a:r>
            <a:r>
              <a:rPr lang="en-US" sz="24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</a:t>
            </a:r>
            <a:r>
              <a:rPr lang="en-US" sz="24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5476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uiExpand="1" build="allAtOnce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BAE00-D0E2-9529-C8B6-B7846CB1C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common functionality is trivial!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EDD2E-DFB4-BB48-C9F4-CBDA1818E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spcBef>
                <a:spcPts val="500"/>
              </a:spcBef>
            </a:pPr>
            <a:r>
              <a:rPr lang="en-US" b="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</a:t>
            </a:r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b="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double</a:t>
            </a:r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x, y, z;</a:t>
            </a:r>
          </a:p>
          <a:p>
            <a:pPr>
              <a:spcBef>
                <a:spcPts val="500"/>
              </a:spcBef>
            </a:pPr>
            <a:r>
              <a:rPr lang="en-US" b="0" dirty="0">
                <a:solidFill>
                  <a:srgbClr val="6F42C1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 err="1">
                <a:solidFill>
                  <a:srgbClr val="6F42C1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HitBox</a:t>
            </a:r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hitbox;</a:t>
            </a:r>
          </a:p>
          <a:p>
            <a:pPr>
              <a:spcBef>
                <a:spcPts val="500"/>
              </a:spcBef>
            </a:pPr>
            <a:endParaRPr lang="en-US" b="0" dirty="0">
              <a:solidFill>
                <a:srgbClr val="24292E">
                  <a:alpha val="50000"/>
                </a:srgbClr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spcBef>
                <a:spcPts val="500"/>
              </a:spcBef>
            </a:pPr>
            <a:r>
              <a:rPr lang="en-US" b="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endParaRPr lang="en-US" b="0" dirty="0">
              <a:solidFill>
                <a:srgbClr val="24292E">
                  <a:alpha val="50000"/>
                </a:srgbClr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spcBef>
                <a:spcPts val="500"/>
              </a:spcBef>
            </a:pPr>
            <a:r>
              <a:rPr lang="en-US" b="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void</a:t>
            </a:r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update</a:t>
            </a:r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pPr>
              <a:spcBef>
                <a:spcPts val="500"/>
              </a:spcBef>
            </a:pPr>
            <a:r>
              <a:rPr lang="en-US" b="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void</a:t>
            </a:r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render</a:t>
            </a:r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pPr>
              <a:spcBef>
                <a:spcPts val="500"/>
              </a:spcBef>
            </a:pPr>
            <a:r>
              <a:rPr lang="en-US" b="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overlapsWith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</a:t>
            </a:r>
            <a:r>
              <a:rPr lang="en-US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 </a:t>
            </a:r>
          </a:p>
          <a:p>
            <a:pPr>
              <a:spcBef>
                <a:spcPts val="500"/>
              </a:spcBef>
            </a:pPr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pPr>
              <a:spcBef>
                <a:spcPts val="500"/>
              </a:spcBef>
            </a:pPr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Player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player {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/* ... */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pPr>
              <a:spcBef>
                <a:spcPts val="500"/>
              </a:spcBef>
            </a:pP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Projectile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bullet {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/* ... */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pPr>
              <a:spcBef>
                <a:spcPts val="500"/>
              </a:spcBef>
            </a:pP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isHit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player.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overlapsWith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(bullet);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002556-789F-CD71-A67F-F69051C4AEB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/>
              <a:t>Now we can check if two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</a:t>
            </a:r>
            <a:r>
              <a:rPr lang="en-US" dirty="0"/>
              <a:t>’s overlap, no matter what kind it is!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7E1C10-1088-8BC1-0C10-6BE6CDFE212A}"/>
              </a:ext>
            </a:extLst>
          </p:cNvPr>
          <p:cNvSpPr txBox="1">
            <a:spLocks/>
          </p:cNvSpPr>
          <p:nvPr/>
        </p:nvSpPr>
        <p:spPr>
          <a:xfrm>
            <a:off x="7215469" y="2657557"/>
            <a:ext cx="4360944" cy="154288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fontScale="925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To implement, check </a:t>
            </a:r>
            <a:r>
              <a:rPr lang="en-US" sz="2400" dirty="0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400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400" dirty="0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y</a:t>
            </a:r>
            <a:r>
              <a:rPr lang="en-US" sz="2400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sz="2400" dirty="0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z</a:t>
            </a:r>
            <a:r>
              <a:rPr lang="en-US" sz="24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and </a:t>
            </a:r>
            <a:r>
              <a:rPr lang="en-US" sz="24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hitbox</a:t>
            </a:r>
            <a:r>
              <a:rPr lang="en-US" sz="24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to see if there was an overlap</a:t>
            </a:r>
          </a:p>
        </p:txBody>
      </p:sp>
      <p:cxnSp>
        <p:nvCxnSpPr>
          <p:cNvPr id="6" name="Straight Arrow Connector 4">
            <a:extLst>
              <a:ext uri="{FF2B5EF4-FFF2-40B4-BE49-F238E27FC236}">
                <a16:creationId xmlns:a16="http://schemas.microsoft.com/office/drawing/2014/main" id="{C36D5081-2252-2DB8-3B96-A0B53BEBC4CA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976532" y="3429000"/>
            <a:ext cx="2238937" cy="77144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378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12370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80474-E9CA-72F3-CAE7-7FBF4E1A0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Note: access modifiers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1BC0C-6BF8-44B8-B08C-7BAD4592C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500"/>
              </a:spcBef>
            </a:pP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Player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player {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/* ... */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pPr>
              <a:spcBef>
                <a:spcPts val="500"/>
              </a:spcBef>
            </a:pP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Projectile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bullet {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/* ... */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pPr>
              <a:spcBef>
                <a:spcPts val="500"/>
              </a:spcBef>
            </a:pPr>
            <a:r>
              <a:rPr lang="en-US" b="0" dirty="0">
                <a:solidFill>
                  <a:srgbClr val="D73A49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isHit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player.</a:t>
            </a: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overlapsWith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(bullet);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592466-A37A-0C4F-89B9-F0A3E9318C6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/>
              <a:t>That last line won’t actually work due to access modifiers!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2EC6BAC-76E2-C3D3-F4B8-F85F9861B0E1}"/>
              </a:ext>
            </a:extLst>
          </p:cNvPr>
          <p:cNvSpPr txBox="1">
            <a:spLocks/>
          </p:cNvSpPr>
          <p:nvPr/>
        </p:nvSpPr>
        <p:spPr>
          <a:xfrm>
            <a:off x="2490126" y="4739706"/>
            <a:ext cx="4825074" cy="115375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Compiler:</a:t>
            </a:r>
            <a:r>
              <a:rPr lang="en-US" sz="2400" b="1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dirty="0" err="1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overlapsWith</a:t>
            </a:r>
            <a:r>
              <a:rPr lang="en-US" sz="24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inaccessible</a:t>
            </a:r>
          </a:p>
        </p:txBody>
      </p:sp>
      <p:cxnSp>
        <p:nvCxnSpPr>
          <p:cNvPr id="6" name="Straight Arrow Connector 4">
            <a:extLst>
              <a:ext uri="{FF2B5EF4-FFF2-40B4-BE49-F238E27FC236}">
                <a16:creationId xmlns:a16="http://schemas.microsoft.com/office/drawing/2014/main" id="{D5F60B9D-9B3D-49CE-20CA-6579B47AE3CC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4902663" y="3943350"/>
            <a:ext cx="469437" cy="79635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95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AF0AE-58FA-B1BE-3C40-1E63F4EFC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Note: access modifiers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A7E7A9-686A-CCDF-B16B-B6C8DEA96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bool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overlapsWith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 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Player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: 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/* private */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</a:p>
          <a:p>
            <a:r>
              <a:rPr lang="en-US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b="1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Private inheritance:</a:t>
            </a:r>
            <a:endParaRPr lang="en-US" b="1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	- private members of Entity are inaccessible to all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	- public members become private (inaccessible to outside)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C88DCA-2F87-B035-791E-98A7B428C9B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/>
              <a:t>By default, classes are inherited privately.</a:t>
            </a:r>
          </a:p>
        </p:txBody>
      </p:sp>
    </p:spTree>
    <p:extLst>
      <p:ext uri="{BB962C8B-B14F-4D97-AF65-F5344CB8AC3E}">
        <p14:creationId xmlns:p14="http://schemas.microsoft.com/office/powerpoint/2010/main" val="133560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1AEE7-C4A7-F1AE-DBC3-45C72F845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328B0-265E-30AD-B7A0-FFCF955F5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Note: access modifiers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510C4-6E41-307A-7620-BD9371B56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bool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overlapsWith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other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 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Player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: </a:t>
            </a:r>
            <a:r>
              <a:rPr lang="en-US" b="1" dirty="0">
                <a:solidFill>
                  <a:srgbClr val="D73A48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</a:t>
            </a:r>
            <a:r>
              <a:rPr lang="en-US" b="1" dirty="0">
                <a:solidFill>
                  <a:srgbClr val="D73A4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</a:p>
          <a:p>
            <a:r>
              <a:rPr lang="en-US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b="1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 inheritance:</a:t>
            </a:r>
            <a:endParaRPr lang="en-US" b="1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	- private members of Entity are still inaccessible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	- public members become public (accessible to outside)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DDA8D-794B-8488-65AC-DA786876E8B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/>
              <a:t>We can fix this issue by inheriting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</a:t>
            </a:r>
            <a:r>
              <a:rPr lang="en-US" dirty="0"/>
              <a:t> publicly!</a:t>
            </a:r>
          </a:p>
        </p:txBody>
      </p:sp>
    </p:spTree>
    <p:extLst>
      <p:ext uri="{BB962C8B-B14F-4D97-AF65-F5344CB8AC3E}">
        <p14:creationId xmlns:p14="http://schemas.microsoft.com/office/powerpoint/2010/main" val="209134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51C4CC-018C-F50D-900C-FDB09DDCB956}"/>
              </a:ext>
            </a:extLst>
          </p:cNvPr>
          <p:cNvSpPr txBox="1">
            <a:spLocks/>
          </p:cNvSpPr>
          <p:nvPr/>
        </p:nvSpPr>
        <p:spPr>
          <a:xfrm>
            <a:off x="581248" y="2493335"/>
            <a:ext cx="4010908" cy="76698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118872" tIns="118872" rIns="118872" bIns="118872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20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20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spc="-15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Child : </a:t>
            </a:r>
            <a:r>
              <a:rPr lang="en-US" sz="2000" b="1" spc="-150" dirty="0">
                <a:solidFill>
                  <a:srgbClr val="D73A48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private</a:t>
            </a:r>
            <a:r>
              <a:rPr lang="en-US" sz="2000" b="0" spc="-15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Parent</a:t>
            </a:r>
            <a:r>
              <a:rPr lang="en-US" sz="20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8EB212C4-5B5F-4374-D535-7EA2B47C2609}"/>
              </a:ext>
            </a:extLst>
          </p:cNvPr>
          <p:cNvSpPr/>
          <p:nvPr/>
        </p:nvSpPr>
        <p:spPr>
          <a:xfrm>
            <a:off x="7363046" y="2578395"/>
            <a:ext cx="1247553" cy="7442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42FEE5-C914-BD02-8677-53A7EF0D8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Note: access modifiers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8E346A1-989C-F1DE-5DA0-A34AAC02A9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835221"/>
              </p:ext>
            </p:extLst>
          </p:nvPr>
        </p:nvGraphicFramePr>
        <p:xfrm>
          <a:off x="5156721" y="2493335"/>
          <a:ext cx="2659981" cy="79248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659981">
                  <a:extLst>
                    <a:ext uri="{9D8B030D-6E8A-4147-A177-3AD203B41FA5}">
                      <a16:colId xmlns:a16="http://schemas.microsoft.com/office/drawing/2014/main" val="30972444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D73A48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private</a:t>
                      </a:r>
                      <a:r>
                        <a:rPr lang="en-US" sz="2000" dirty="0">
                          <a:latin typeface="+mn-lt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in parent</a:t>
                      </a:r>
                      <a:endParaRPr lang="en-US" sz="2000" b="1" dirty="0">
                        <a:latin typeface="+mn-lt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505399"/>
                  </a:ext>
                </a:extLst>
              </a:tr>
              <a:tr h="2139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D73A48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public</a:t>
                      </a:r>
                      <a:r>
                        <a:rPr lang="en-US" sz="2000" dirty="0">
                          <a:latin typeface="+mn-lt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in parent</a:t>
                      </a:r>
                      <a:endParaRPr lang="en-US" sz="2000" b="1" dirty="0">
                        <a:latin typeface="+mn-lt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60513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1EC41D6-4D29-D54E-F904-66EE56D1AE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287128"/>
              </p:ext>
            </p:extLst>
          </p:nvPr>
        </p:nvGraphicFramePr>
        <p:xfrm>
          <a:off x="8610599" y="2493335"/>
          <a:ext cx="3081376" cy="79248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081376">
                  <a:extLst>
                    <a:ext uri="{9D8B030D-6E8A-4147-A177-3AD203B41FA5}">
                      <a16:colId xmlns:a16="http://schemas.microsoft.com/office/drawing/2014/main" val="30972444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rgbClr val="D73A48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inaccessible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+mn-lt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in child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505399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D73A48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private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+mn-lt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in child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+mn-lt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605138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D571064-BC4D-1699-493B-D9CF7EB76A58}"/>
              </a:ext>
            </a:extLst>
          </p:cNvPr>
          <p:cNvSpPr txBox="1">
            <a:spLocks/>
          </p:cNvSpPr>
          <p:nvPr/>
        </p:nvSpPr>
        <p:spPr>
          <a:xfrm>
            <a:off x="581248" y="3972439"/>
            <a:ext cx="4010908" cy="76698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118872" tIns="118872" rIns="118872" bIns="118872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20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20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spc="-15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Child : </a:t>
            </a:r>
            <a:r>
              <a:rPr lang="en-US" sz="2000" b="1" spc="-150" dirty="0">
                <a:solidFill>
                  <a:srgbClr val="D73A48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</a:t>
            </a:r>
            <a:r>
              <a:rPr lang="en-US" sz="2000" b="0" spc="-15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Parent</a:t>
            </a:r>
            <a:r>
              <a:rPr lang="en-US" sz="20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8AC0D8A8-3CAE-8AF4-5CDC-3CC1800AD2F3}"/>
              </a:ext>
            </a:extLst>
          </p:cNvPr>
          <p:cNvSpPr/>
          <p:nvPr/>
        </p:nvSpPr>
        <p:spPr>
          <a:xfrm>
            <a:off x="7363046" y="4057499"/>
            <a:ext cx="1247553" cy="744279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3CE2914-58FC-C601-855F-BB2CC1C9CC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540672"/>
              </p:ext>
            </p:extLst>
          </p:nvPr>
        </p:nvGraphicFramePr>
        <p:xfrm>
          <a:off x="5156721" y="3972439"/>
          <a:ext cx="2659981" cy="79248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659981">
                  <a:extLst>
                    <a:ext uri="{9D8B030D-6E8A-4147-A177-3AD203B41FA5}">
                      <a16:colId xmlns:a16="http://schemas.microsoft.com/office/drawing/2014/main" val="30972444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rgbClr val="D73A48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private</a:t>
                      </a:r>
                      <a:r>
                        <a:rPr lang="en-US" sz="2000" dirty="0">
                          <a:latin typeface="+mn-lt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in parent</a:t>
                      </a:r>
                      <a:endParaRPr lang="en-US" sz="2000" b="1" dirty="0">
                        <a:latin typeface="+mn-lt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505399"/>
                  </a:ext>
                </a:extLst>
              </a:tr>
              <a:tr h="2139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D73A48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public</a:t>
                      </a:r>
                      <a:r>
                        <a:rPr lang="en-US" sz="2000" dirty="0">
                          <a:latin typeface="+mn-lt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in parent</a:t>
                      </a:r>
                      <a:endParaRPr lang="en-US" sz="2000" b="1" dirty="0">
                        <a:latin typeface="+mn-lt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60513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8F910A0-C421-F08C-8CB2-04BCDD6510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992888"/>
              </p:ext>
            </p:extLst>
          </p:nvPr>
        </p:nvGraphicFramePr>
        <p:xfrm>
          <a:off x="8610599" y="3972439"/>
          <a:ext cx="3081376" cy="79248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081376">
                  <a:extLst>
                    <a:ext uri="{9D8B030D-6E8A-4147-A177-3AD203B41FA5}">
                      <a16:colId xmlns:a16="http://schemas.microsoft.com/office/drawing/2014/main" val="30972444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rgbClr val="D73A48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inaccessible</a:t>
                      </a:r>
                      <a:r>
                        <a:rPr lang="en-US" sz="2000" b="0" dirty="0">
                          <a:solidFill>
                            <a:schemeClr val="tx1"/>
                          </a:solidFill>
                          <a:latin typeface="+mn-lt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in child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505399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rgbClr val="D73A48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public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+mn-lt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in child</a:t>
                      </a:r>
                      <a:endParaRPr lang="en-US" sz="2000" b="1" dirty="0">
                        <a:solidFill>
                          <a:schemeClr val="tx1"/>
                        </a:solidFill>
                        <a:latin typeface="+mn-lt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60513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2CB186C-FEBD-5CED-CF10-8489D618525B}"/>
              </a:ext>
            </a:extLst>
          </p:cNvPr>
          <p:cNvSpPr txBox="1"/>
          <p:nvPr/>
        </p:nvSpPr>
        <p:spPr>
          <a:xfrm>
            <a:off x="654050" y="5426052"/>
            <a:ext cx="10883899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dirty="0"/>
              <a:t>Note:</a:t>
            </a:r>
            <a:r>
              <a:rPr lang="en-US" sz="2400" dirty="0"/>
              <a:t> public inheritance better models </a:t>
            </a:r>
            <a:r>
              <a:rPr lang="en-US" sz="2400" b="1" dirty="0"/>
              <a:t>is-a</a:t>
            </a:r>
            <a:r>
              <a:rPr lang="en-US" sz="2400" dirty="0"/>
              <a:t> relationships! A </a:t>
            </a:r>
            <a:r>
              <a:rPr lang="en-US" sz="24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Player</a:t>
            </a:r>
            <a:r>
              <a:rPr lang="en-US" sz="2400" dirty="0"/>
              <a:t> really </a:t>
            </a:r>
            <a:r>
              <a:rPr lang="en-US" sz="2400" i="1" dirty="0"/>
              <a:t>is</a:t>
            </a:r>
            <a:r>
              <a:rPr lang="en-US" sz="2400" dirty="0"/>
              <a:t> an </a:t>
            </a:r>
            <a:r>
              <a:rPr lang="en-US" sz="24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</a:t>
            </a:r>
            <a:r>
              <a:rPr lang="en-US" sz="2400" dirty="0"/>
              <a:t> because it exposes all of </a:t>
            </a:r>
            <a:r>
              <a:rPr lang="en-US" sz="24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</a:t>
            </a:r>
            <a:r>
              <a:rPr lang="en-US" sz="2400" dirty="0"/>
              <a:t>’s functionality publicly </a:t>
            </a:r>
            <a:endParaRPr lang="en-US" sz="2400" dirty="0">
              <a:solidFill>
                <a:srgbClr val="D73A48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BD3A54-3F36-613F-EF5E-4114655B18D4}"/>
              </a:ext>
            </a:extLst>
          </p:cNvPr>
          <p:cNvSpPr txBox="1"/>
          <p:nvPr/>
        </p:nvSpPr>
        <p:spPr>
          <a:xfrm>
            <a:off x="581248" y="2021999"/>
            <a:ext cx="5160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private</a:t>
            </a:r>
            <a:r>
              <a:rPr lang="en-US" sz="2000" dirty="0"/>
              <a:t> inheritance </a:t>
            </a:r>
            <a:r>
              <a:rPr lang="en-US" sz="1600" dirty="0"/>
              <a:t>(default)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B2CE5E-AE00-7132-B6AD-776F6D42BD59}"/>
              </a:ext>
            </a:extLst>
          </p:cNvPr>
          <p:cNvSpPr txBox="1"/>
          <p:nvPr/>
        </p:nvSpPr>
        <p:spPr>
          <a:xfrm>
            <a:off x="581248" y="3535470"/>
            <a:ext cx="5160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</a:t>
            </a:r>
            <a:r>
              <a:rPr lang="en-US" sz="2000" dirty="0"/>
              <a:t> inheritance</a:t>
            </a:r>
          </a:p>
        </p:txBody>
      </p:sp>
    </p:spTree>
    <p:extLst>
      <p:ext uri="{BB962C8B-B14F-4D97-AF65-F5344CB8AC3E}">
        <p14:creationId xmlns:p14="http://schemas.microsoft.com/office/powerpoint/2010/main" val="21287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83829C0-BCBF-D7D9-B500-8EA1069BB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Recap on Classes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And more on how they work behind the scenes</a:t>
            </a:r>
          </a:p>
          <a:p>
            <a:r>
              <a:rPr lang="en-US" dirty="0"/>
              <a:t>Inheritance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Inheritance allows us to reuse features from a parent class</a:t>
            </a:r>
          </a:p>
          <a:p>
            <a:r>
              <a:rPr lang="en-US" dirty="0"/>
              <a:t>Virtual Functions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Defining function interfaces that can be overridden in sub-classes</a:t>
            </a:r>
          </a:p>
          <a:p>
            <a:r>
              <a:rPr lang="en-US" dirty="0"/>
              <a:t>Closing Thoughts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Should you always use inheritance?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3FF663-3B56-F220-E2BE-091B66390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</p:spTree>
    <p:extLst>
      <p:ext uri="{BB962C8B-B14F-4D97-AF65-F5344CB8AC3E}">
        <p14:creationId xmlns:p14="http://schemas.microsoft.com/office/powerpoint/2010/main" val="286510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389AC-54AE-CCC1-BF7E-201787C3B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598" cy="766989"/>
          </a:xfrm>
        </p:spPr>
        <p:txBody>
          <a:bodyPr>
            <a:normAutofit/>
          </a:bodyPr>
          <a:lstStyle/>
          <a:p>
            <a:r>
              <a:rPr lang="en-US" dirty="0"/>
              <a:t>Note: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protected</a:t>
            </a:r>
            <a:r>
              <a:rPr lang="en-US" dirty="0"/>
              <a:t> access modifier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661B0-71A5-E429-26AC-AB73D199E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462216"/>
            <a:ext cx="5538177" cy="4030326"/>
          </a:xfrm>
        </p:spPr>
        <p:txBody>
          <a:bodyPr>
            <a:normAutofit lnSpcReduction="10000"/>
          </a:bodyPr>
          <a:lstStyle/>
          <a:p>
            <a:r>
              <a:rPr lang="en-US" b="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</a:t>
            </a:r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1" dirty="0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protected:</a:t>
            </a:r>
            <a:endParaRPr lang="en-US" b="1" dirty="0">
              <a:solidFill>
                <a:srgbClr val="24292E"/>
              </a:solidFill>
              <a:effectLst/>
              <a:highlight>
                <a:srgbClr val="FFFF00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double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x, y, z;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HitBox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hitbox;</a:t>
            </a:r>
          </a:p>
          <a:p>
            <a:r>
              <a:rPr lang="en-US" b="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endParaRPr lang="en-US" b="0" dirty="0">
              <a:solidFill>
                <a:srgbClr val="24292E">
                  <a:alpha val="50000"/>
                </a:srgbClr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void</a:t>
            </a:r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update</a:t>
            </a:r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r>
              <a:rPr lang="en-US" b="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void</a:t>
            </a:r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render</a:t>
            </a:r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A05915-6EE8-350F-C4C2-3C022D91B6D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60122" y="2462215"/>
            <a:ext cx="5538177" cy="403032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Projectile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: </a:t>
            </a: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private: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double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vx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vy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vz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void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move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 sz="2000" b="1" dirty="0">
                <a:solidFill>
                  <a:srgbClr val="24292E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+=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vx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 sz="2000" b="1" dirty="0">
                <a:solidFill>
                  <a:srgbClr val="24292E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y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+=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vy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 sz="2000" b="1" dirty="0">
                <a:solidFill>
                  <a:srgbClr val="24292E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z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+=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1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vz</a:t>
            </a: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1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567E11-41F2-F616-2E2A-BF292D75E2C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93700" y="1541416"/>
            <a:ext cx="11404598" cy="830997"/>
          </a:xfrm>
        </p:spPr>
        <p:txBody>
          <a:bodyPr>
            <a:normAutofit fontScale="92500" lnSpcReduction="10000"/>
          </a:bodyPr>
          <a:lstStyle/>
          <a:p>
            <a:pPr marL="12700" indent="0">
              <a:buNone/>
            </a:pPr>
            <a:r>
              <a:rPr lang="en-US" dirty="0"/>
              <a:t>Protected members are visible to subclasses, but not the outside!</a:t>
            </a:r>
          </a:p>
          <a:p>
            <a:r>
              <a:rPr lang="en-US" dirty="0"/>
              <a:t>Remember, class members are </a:t>
            </a:r>
            <a:r>
              <a:rPr lang="en-US" i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private</a:t>
            </a:r>
            <a:r>
              <a:rPr lang="en-US" i="1" dirty="0"/>
              <a:t> by default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9B1CE4-4768-E2D1-07CA-A29284391444}"/>
              </a:ext>
            </a:extLst>
          </p:cNvPr>
          <p:cNvSpPr txBox="1"/>
          <p:nvPr/>
        </p:nvSpPr>
        <p:spPr>
          <a:xfrm>
            <a:off x="7447091" y="5945098"/>
            <a:ext cx="4598771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In order to access </a:t>
            </a:r>
            <a:r>
              <a:rPr lang="en-US" sz="24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400" dirty="0"/>
              <a:t>, </a:t>
            </a:r>
            <a:r>
              <a:rPr lang="en-US" sz="24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y</a:t>
            </a:r>
            <a:r>
              <a:rPr lang="en-US" sz="2400" dirty="0"/>
              <a:t>, and </a:t>
            </a:r>
            <a:r>
              <a:rPr lang="en-US" sz="24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z</a:t>
            </a:r>
            <a:r>
              <a:rPr lang="en-US" sz="2400" dirty="0"/>
              <a:t> inside </a:t>
            </a:r>
            <a:r>
              <a:rPr lang="en-US" sz="24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Projectile</a:t>
            </a:r>
          </a:p>
        </p:txBody>
      </p:sp>
      <p:cxnSp>
        <p:nvCxnSpPr>
          <p:cNvPr id="10" name="Straight Arrow Connector 4">
            <a:extLst>
              <a:ext uri="{FF2B5EF4-FFF2-40B4-BE49-F238E27FC236}">
                <a16:creationId xmlns:a16="http://schemas.microsoft.com/office/drawing/2014/main" id="{7EFD07E3-1219-6F47-41A9-E397D42DB162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8928847" y="5226214"/>
            <a:ext cx="817630" cy="71888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374D9E3-A8CB-B7ED-8D14-2E27EA0DA168}"/>
              </a:ext>
            </a:extLst>
          </p:cNvPr>
          <p:cNvSpPr txBox="1"/>
          <p:nvPr/>
        </p:nvSpPr>
        <p:spPr>
          <a:xfrm>
            <a:off x="1516432" y="5226214"/>
            <a:ext cx="4598771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We need to mark them </a:t>
            </a:r>
            <a:r>
              <a:rPr lang="en-US" sz="24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protected</a:t>
            </a:r>
            <a:r>
              <a:rPr lang="en-US" sz="2400" dirty="0"/>
              <a:t> inside </a:t>
            </a:r>
            <a:r>
              <a:rPr lang="en-US" sz="24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</a:t>
            </a:r>
          </a:p>
        </p:txBody>
      </p:sp>
      <p:cxnSp>
        <p:nvCxnSpPr>
          <p:cNvPr id="15" name="Straight Arrow Connector 4">
            <a:extLst>
              <a:ext uri="{FF2B5EF4-FFF2-40B4-BE49-F238E27FC236}">
                <a16:creationId xmlns:a16="http://schemas.microsoft.com/office/drawing/2014/main" id="{DB9E141A-8D72-8F34-E049-B92948C1A3BC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2998188" y="4507330"/>
            <a:ext cx="817630" cy="71888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61585E6-890B-0C59-C977-DB582C857661}"/>
              </a:ext>
            </a:extLst>
          </p:cNvPr>
          <p:cNvGrpSpPr/>
          <p:nvPr/>
        </p:nvGrpSpPr>
        <p:grpSpPr>
          <a:xfrm>
            <a:off x="4148667" y="2896471"/>
            <a:ext cx="4064001" cy="717893"/>
            <a:chOff x="4148667" y="2896471"/>
            <a:chExt cx="4064001" cy="71789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05B92F7-6AA9-8624-CBAC-BF0574879477}"/>
                </a:ext>
              </a:extLst>
            </p:cNvPr>
            <p:cNvSpPr txBox="1"/>
            <p:nvPr/>
          </p:nvSpPr>
          <p:spPr>
            <a:xfrm>
              <a:off x="5147706" y="2896471"/>
              <a:ext cx="3064962" cy="46166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private</a:t>
              </a:r>
              <a:r>
                <a:rPr lang="en-US" sz="2400" dirty="0"/>
                <a:t> by default</a:t>
              </a:r>
              <a:endParaRPr lang="en-US" sz="24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cxnSp>
          <p:nvCxnSpPr>
            <p:cNvPr id="7" name="Straight Arrow Connector 4">
              <a:extLst>
                <a:ext uri="{FF2B5EF4-FFF2-40B4-BE49-F238E27FC236}">
                  <a16:creationId xmlns:a16="http://schemas.microsoft.com/office/drawing/2014/main" id="{42BC2088-F755-611A-965F-721140F12F64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H="1">
              <a:off x="4148667" y="3127304"/>
              <a:ext cx="999039" cy="48706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890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uiExpand="1" build="p" animBg="1"/>
      <p:bldP spid="9" grpId="0" animBg="1"/>
      <p:bldP spid="1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01176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13E1F-AD34-D069-10ED-F1BB6F926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build a game!</a:t>
            </a:r>
          </a:p>
        </p:txBody>
      </p:sp>
    </p:spTree>
    <p:extLst>
      <p:ext uri="{BB962C8B-B14F-4D97-AF65-F5344CB8AC3E}">
        <p14:creationId xmlns:p14="http://schemas.microsoft.com/office/powerpoint/2010/main" val="32671285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6561DC-C09B-FA44-BFAD-D54585D81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build a game!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06D1897-0226-2A6C-07FF-1B17C52BE853}"/>
              </a:ext>
            </a:extLst>
          </p:cNvPr>
          <p:cNvSpPr txBox="1">
            <a:spLocks/>
          </p:cNvSpPr>
          <p:nvPr/>
        </p:nvSpPr>
        <p:spPr>
          <a:xfrm>
            <a:off x="2384564" y="2424170"/>
            <a:ext cx="3117596" cy="2728519"/>
          </a:xfrm>
          <a:prstGeom prst="rect">
            <a:avLst/>
          </a:prstGeom>
          <a:solidFill>
            <a:schemeClr val="bg1"/>
          </a:solidFill>
          <a:ln w="38100">
            <a:solidFill>
              <a:srgbClr val="FFC000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118872" tIns="118872" rIns="118872" bIns="118872" rtlCol="0" anchor="ctr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pPr>
              <a:spcBef>
                <a:spcPts val="500"/>
              </a:spcBef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double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x, y, z;</a:t>
            </a:r>
          </a:p>
          <a:p>
            <a:pPr>
              <a:spcBef>
                <a:spcPts val="500"/>
              </a:spcBef>
            </a:pP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0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HitBox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hitbox;</a:t>
            </a:r>
          </a:p>
          <a:p>
            <a:pPr>
              <a:spcBef>
                <a:spcPts val="500"/>
              </a:spcBef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endParaRPr lang="en-US" sz="20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spcBef>
                <a:spcPts val="500"/>
              </a:spcBef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void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update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pPr>
              <a:spcBef>
                <a:spcPts val="500"/>
              </a:spcBef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void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render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pPr>
              <a:spcBef>
                <a:spcPts val="500"/>
              </a:spcBef>
            </a:pP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83373A-EF24-A837-126F-87BD966AE618}"/>
              </a:ext>
            </a:extLst>
          </p:cNvPr>
          <p:cNvSpPr txBox="1"/>
          <p:nvPr/>
        </p:nvSpPr>
        <p:spPr>
          <a:xfrm>
            <a:off x="6392670" y="3003599"/>
            <a:ext cx="4261153" cy="15696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We’ll implement the logic for our game by overriding </a:t>
            </a:r>
            <a:r>
              <a:rPr lang="en-US" sz="24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update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render</a:t>
            </a:r>
            <a:r>
              <a:rPr lang="en-US" sz="2400" dirty="0"/>
              <a:t> for each kind of </a:t>
            </a:r>
            <a:r>
              <a:rPr lang="en-US" sz="24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</a:t>
            </a:r>
            <a:r>
              <a:rPr lang="en-US" sz="2400" dirty="0"/>
              <a:t>.</a:t>
            </a:r>
          </a:p>
        </p:txBody>
      </p:sp>
      <p:cxnSp>
        <p:nvCxnSpPr>
          <p:cNvPr id="6" name="Straight Arrow Connector 4">
            <a:extLst>
              <a:ext uri="{FF2B5EF4-FFF2-40B4-BE49-F238E27FC236}">
                <a16:creationId xmlns:a16="http://schemas.microsoft.com/office/drawing/2014/main" id="{702E2B7F-B822-5442-153D-C45F4BBFFF86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5167423" y="3788429"/>
            <a:ext cx="1225247" cy="464595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66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D49EBA-CA14-78CC-D9DB-88B96BE3B453}"/>
              </a:ext>
            </a:extLst>
          </p:cNvPr>
          <p:cNvSpPr txBox="1">
            <a:spLocks/>
          </p:cNvSpPr>
          <p:nvPr/>
        </p:nvSpPr>
        <p:spPr>
          <a:xfrm>
            <a:off x="803273" y="2433412"/>
            <a:ext cx="4692650" cy="1081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118872" tIns="118872" rIns="118872" bIns="118872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Player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update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pPr>
              <a:spcBef>
                <a:spcPts val="0"/>
              </a:spcBef>
            </a:pPr>
            <a:r>
              <a:rPr lang="en-US" sz="20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Handle controller input</a:t>
            </a:r>
          </a:p>
          <a:p>
            <a:pPr>
              <a:spcBef>
                <a:spcPts val="0"/>
              </a:spcBef>
            </a:pP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9EBA8C2-FAB7-F308-A6BA-CD536AE49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766989"/>
          </a:xfrm>
        </p:spPr>
        <p:txBody>
          <a:bodyPr>
            <a:normAutofit/>
          </a:bodyPr>
          <a:lstStyle/>
          <a:p>
            <a:pPr marL="12700" indent="0">
              <a:buNone/>
            </a:pPr>
            <a:r>
              <a:rPr lang="en-US" dirty="0"/>
              <a:t>Let’s </a:t>
            </a:r>
            <a:r>
              <a:rPr lang="en-US" b="1" dirty="0"/>
              <a:t>override</a:t>
            </a:r>
            <a:r>
              <a:rPr lang="en-US" dirty="0"/>
              <a:t> the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update</a:t>
            </a:r>
            <a:r>
              <a:rPr lang="en-US" dirty="0"/>
              <a:t> and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render</a:t>
            </a:r>
            <a:r>
              <a:rPr lang="en-US" dirty="0"/>
              <a:t> function for each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</a:t>
            </a:r>
            <a:r>
              <a:rPr lang="en-US" dirty="0"/>
              <a:t> type!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D20BFA-769D-D29B-5B59-5F5A3670E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build a game!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BA02FC-B892-ABCB-AE5D-67496E22A2E9}"/>
              </a:ext>
            </a:extLst>
          </p:cNvPr>
          <p:cNvSpPr txBox="1">
            <a:spLocks/>
          </p:cNvSpPr>
          <p:nvPr/>
        </p:nvSpPr>
        <p:spPr>
          <a:xfrm>
            <a:off x="6296025" y="2452098"/>
            <a:ext cx="4692650" cy="1081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118872" tIns="118872" rIns="118872" bIns="118872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Player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render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pPr>
              <a:spcBef>
                <a:spcPts val="0"/>
              </a:spcBef>
            </a:pPr>
            <a:r>
              <a:rPr lang="en-US" sz="20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Draw the player!</a:t>
            </a:r>
          </a:p>
          <a:p>
            <a:pPr>
              <a:spcBef>
                <a:spcPts val="0"/>
              </a:spcBef>
            </a:pP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6AB048E-9823-2156-AE6B-38486505EC28}"/>
              </a:ext>
            </a:extLst>
          </p:cNvPr>
          <p:cNvSpPr txBox="1">
            <a:spLocks/>
          </p:cNvSpPr>
          <p:nvPr/>
        </p:nvSpPr>
        <p:spPr>
          <a:xfrm>
            <a:off x="1603377" y="5180518"/>
            <a:ext cx="4692650" cy="108131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118872" tIns="118872" rIns="118872" bIns="118872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0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By default, do nothing!</a:t>
            </a:r>
            <a:endParaRPr lang="en-US" sz="2000" b="0" dirty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update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{}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BBD5AFA-BC51-9053-9E12-7A4F9AC17F9C}"/>
              </a:ext>
            </a:extLst>
          </p:cNvPr>
          <p:cNvSpPr txBox="1">
            <a:spLocks/>
          </p:cNvSpPr>
          <p:nvPr/>
        </p:nvSpPr>
        <p:spPr>
          <a:xfrm>
            <a:off x="6638929" y="5180520"/>
            <a:ext cx="4692650" cy="1081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118872" tIns="118872" rIns="118872" bIns="118872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0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By default, do nothing!</a:t>
            </a:r>
            <a:endParaRPr lang="en-US" sz="2000" b="0" dirty="0">
              <a:solidFill>
                <a:srgbClr val="D73A49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render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6C292B-2D5E-5FB8-0256-8E899A470CE3}"/>
              </a:ext>
            </a:extLst>
          </p:cNvPr>
          <p:cNvSpPr txBox="1"/>
          <p:nvPr/>
        </p:nvSpPr>
        <p:spPr>
          <a:xfrm rot="4546241">
            <a:off x="3366941" y="4610791"/>
            <a:ext cx="848528" cy="461665"/>
          </a:xfrm>
          <a:prstGeom prst="rect">
            <a:avLst/>
          </a:prstGeom>
          <a:noFill/>
          <a:ln w="381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. . .</a:t>
            </a:r>
            <a:endParaRPr lang="en-US" sz="2400" b="1" dirty="0">
              <a:solidFill>
                <a:srgbClr val="D73A48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E3A090-2360-3E30-722A-21099EB0A352}"/>
              </a:ext>
            </a:extLst>
          </p:cNvPr>
          <p:cNvSpPr txBox="1"/>
          <p:nvPr/>
        </p:nvSpPr>
        <p:spPr>
          <a:xfrm rot="4546241">
            <a:off x="8546124" y="4563149"/>
            <a:ext cx="848528" cy="461665"/>
          </a:xfrm>
          <a:prstGeom prst="rect">
            <a:avLst/>
          </a:prstGeom>
          <a:noFill/>
          <a:ln w="38100"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. . .</a:t>
            </a:r>
            <a:endParaRPr lang="en-US" sz="2400" b="1" dirty="0">
              <a:solidFill>
                <a:srgbClr val="D73A48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8A08073-1123-BAFA-5171-C63B59D9236E}"/>
              </a:ext>
            </a:extLst>
          </p:cNvPr>
          <p:cNvSpPr txBox="1">
            <a:spLocks/>
          </p:cNvSpPr>
          <p:nvPr/>
        </p:nvSpPr>
        <p:spPr>
          <a:xfrm>
            <a:off x="1139529" y="3242739"/>
            <a:ext cx="4692650" cy="1081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118872" tIns="118872" rIns="118872" bIns="118872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Projectile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update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pPr>
              <a:spcBef>
                <a:spcPts val="0"/>
              </a:spcBef>
            </a:pPr>
            <a:r>
              <a:rPr lang="en-US" sz="20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Move the projectile</a:t>
            </a:r>
          </a:p>
          <a:p>
            <a:pPr>
              <a:spcBef>
                <a:spcPts val="0"/>
              </a:spcBef>
            </a:pP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89C33C-9D07-978E-8E1D-9C8F21E48EE6}"/>
              </a:ext>
            </a:extLst>
          </p:cNvPr>
          <p:cNvSpPr txBox="1">
            <a:spLocks/>
          </p:cNvSpPr>
          <p:nvPr/>
        </p:nvSpPr>
        <p:spPr>
          <a:xfrm>
            <a:off x="6638929" y="3239681"/>
            <a:ext cx="4692650" cy="108131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118872" tIns="118872" rIns="118872" bIns="118872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Projectile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render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pPr>
              <a:spcBef>
                <a:spcPts val="0"/>
              </a:spcBef>
            </a:pPr>
            <a:r>
              <a:rPr lang="en-US" sz="2000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Cool particle effects!</a:t>
            </a:r>
          </a:p>
          <a:p>
            <a:pPr>
              <a:spcBef>
                <a:spcPts val="0"/>
              </a:spcBef>
            </a:pP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4075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2" grpId="0"/>
      <p:bldP spid="13" grpId="0"/>
      <p:bldP spid="4" grpId="0" animBg="1"/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413AD-5919-D4FD-7FB5-C399C3A0D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build a game!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80410-3346-0ECF-8458-0986B0224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spc="-15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spc="-15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spc="-15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</a:t>
            </a:r>
            <a:r>
              <a:rPr lang="en-US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entities { </a:t>
            </a:r>
            <a:r>
              <a:rPr lang="en-US" b="0" spc="-15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Player</a:t>
            </a:r>
            <a:r>
              <a:rPr lang="en-US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spc="-15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Tree</a:t>
            </a:r>
            <a:r>
              <a:rPr lang="en-US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(), </a:t>
            </a:r>
            <a:r>
              <a:rPr lang="en-US" b="0" spc="-15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Projectile</a:t>
            </a:r>
            <a:r>
              <a:rPr lang="en-US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};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while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true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entity : </a:t>
            </a:r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entities) 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update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entity.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render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}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C82B90-CADD-43FD-6C96-070AF63C36D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/>
          </a:bodyPr>
          <a:lstStyle/>
          <a:p>
            <a:pPr marL="12700" indent="0">
              <a:buNone/>
            </a:pPr>
            <a:r>
              <a:rPr lang="en-US" dirty="0"/>
              <a:t>A game is basically a collection of entities updated and rendered every frame!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544E5-6C71-C81A-8171-31C7DA79457C}"/>
              </a:ext>
            </a:extLst>
          </p:cNvPr>
          <p:cNvGrpSpPr/>
          <p:nvPr/>
        </p:nvGrpSpPr>
        <p:grpSpPr>
          <a:xfrm>
            <a:off x="808074" y="3171825"/>
            <a:ext cx="9845633" cy="2457450"/>
            <a:chOff x="98457" y="3171825"/>
            <a:chExt cx="9845633" cy="245745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C228951-ECC4-C9C4-5EE3-A9EEC0D06B2C}"/>
                </a:ext>
              </a:extLst>
            </p:cNvPr>
            <p:cNvSpPr txBox="1"/>
            <p:nvPr/>
          </p:nvSpPr>
          <p:spPr>
            <a:xfrm>
              <a:off x="7012707" y="3657348"/>
              <a:ext cx="2931383" cy="76944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D73A48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D73A48"/>
                  </a:solidFill>
                  <a:latin typeface="Open Sans ExtraBold" pitchFamily="2" charset="0"/>
                  <a:ea typeface="Open Sans ExtraBold" pitchFamily="2" charset="0"/>
                  <a:cs typeface="Open Sans ExtraBold" pitchFamily="2" charset="0"/>
                </a:rPr>
                <a:t>Game event loop </a:t>
              </a:r>
              <a:r>
                <a:rPr lang="en-US" sz="2000" b="1" dirty="0">
                  <a:latin typeface="Open Sans ExtraBold" pitchFamily="2" charset="0"/>
                  <a:ea typeface="Open Sans ExtraBold" pitchFamily="2" charset="0"/>
                  <a:cs typeface="Open Sans ExtraBold" pitchFamily="2" charset="0"/>
                </a:rPr>
                <a:t>(runs every frame)</a:t>
              </a:r>
              <a:endParaRPr lang="en-US" sz="2400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6D8480B-F3B6-45B8-007B-902041FDA117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H="1">
              <a:off x="6315075" y="4042069"/>
              <a:ext cx="697632" cy="587081"/>
            </a:xfrm>
            <a:prstGeom prst="line">
              <a:avLst/>
            </a:prstGeom>
            <a:ln w="63500">
              <a:solidFill>
                <a:srgbClr val="D73A48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011D69F-D742-B63E-6D99-25DBE1BB3D00}"/>
                </a:ext>
              </a:extLst>
            </p:cNvPr>
            <p:cNvSpPr/>
            <p:nvPr/>
          </p:nvSpPr>
          <p:spPr>
            <a:xfrm>
              <a:off x="98457" y="3171825"/>
              <a:ext cx="6216618" cy="2457450"/>
            </a:xfrm>
            <a:prstGeom prst="rect">
              <a:avLst/>
            </a:prstGeom>
            <a:noFill/>
            <a:ln w="38100">
              <a:solidFill>
                <a:srgbClr val="D73A48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3747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A4F3C-C7E0-50B0-8C94-C85F27D22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Let’s try it out!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1496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B06E9-D5E8-3156-5EA2-237521C13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didn’t work! What’s going on!?</a:t>
            </a:r>
          </a:p>
        </p:txBody>
      </p:sp>
    </p:spTree>
    <p:extLst>
      <p:ext uri="{BB962C8B-B14F-4D97-AF65-F5344CB8AC3E}">
        <p14:creationId xmlns:p14="http://schemas.microsoft.com/office/powerpoint/2010/main" val="23209928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0B50B-C1F9-066A-D941-B9EB36A44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Behind the scenes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A6095-0B5B-7C96-0FC8-07191021C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286000"/>
            <a:ext cx="5702300" cy="4036422"/>
          </a:xfrm>
        </p:spPr>
        <p:txBody>
          <a:bodyPr>
            <a:normAutofit lnSpcReduction="10000"/>
          </a:bodyPr>
          <a:lstStyle/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protected: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double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>
                <a:solidFill>
                  <a:srgbClr val="D73A48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x, y, z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HitBox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>
                <a:solidFill>
                  <a:srgbClr val="D73A48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hitbox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void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update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void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render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EB4C55-FABD-ADA8-024B-2344BFEADEA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/>
              <a:t>Recall that C++ lays out the fields of an object sequentially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DFB17A4-2D2E-AF44-B739-3A9145D3DC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388821"/>
              </p:ext>
            </p:extLst>
          </p:nvPr>
        </p:nvGraphicFramePr>
        <p:xfrm>
          <a:off x="6642563" y="2857752"/>
          <a:ext cx="2582509" cy="158496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582509">
                  <a:extLst>
                    <a:ext uri="{9D8B030D-6E8A-4147-A177-3AD203B41FA5}">
                      <a16:colId xmlns:a16="http://schemas.microsoft.com/office/drawing/2014/main" val="3097244446"/>
                    </a:ext>
                  </a:extLst>
                </a:gridCol>
              </a:tblGrid>
              <a:tr h="182393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 </a:t>
                      </a:r>
                      <a:r>
                        <a:rPr lang="en-US" sz="20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x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505399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 </a:t>
                      </a:r>
                      <a:r>
                        <a:rPr lang="en-US" sz="20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y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605138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</a:t>
                      </a:r>
                      <a:r>
                        <a:rPr lang="en-US" sz="20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z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202030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2000" b="0" dirty="0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HitBox</a:t>
                      </a:r>
                      <a:r>
                        <a:rPr lang="en-US" sz="20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hitbox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81032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7B268CC-C2F5-AB80-88EC-2F4E3697D867}"/>
              </a:ext>
            </a:extLst>
          </p:cNvPr>
          <p:cNvSpPr txBox="1"/>
          <p:nvPr/>
        </p:nvSpPr>
        <p:spPr>
          <a:xfrm>
            <a:off x="6584653" y="2286000"/>
            <a:ext cx="1349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</a:t>
            </a:r>
          </a:p>
        </p:txBody>
      </p:sp>
    </p:spTree>
    <p:extLst>
      <p:ext uri="{BB962C8B-B14F-4D97-AF65-F5344CB8AC3E}">
        <p14:creationId xmlns:p14="http://schemas.microsoft.com/office/powerpoint/2010/main" val="41793987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2034DE-3B0F-56E4-75FD-047E995CD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F3A71-7EFC-A134-FE38-4E7B366D7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Behind the scenes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DC8F7-AE35-DD74-D65C-DCE95BC74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286000"/>
            <a:ext cx="5702300" cy="4036422"/>
          </a:xfrm>
        </p:spPr>
        <p:txBody>
          <a:bodyPr>
            <a:normAutofit/>
          </a:bodyPr>
          <a:lstStyle/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Projectile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>
                <a:solidFill>
                  <a:srgbClr val="D73A48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private: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double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 err="1">
                <a:solidFill>
                  <a:srgbClr val="0070C0"/>
                </a:solidFill>
                <a:effectLst/>
                <a:highlight>
                  <a:srgbClr val="00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vx</a:t>
            </a:r>
            <a:r>
              <a:rPr lang="en-US" b="1" dirty="0">
                <a:solidFill>
                  <a:srgbClr val="0070C0"/>
                </a:solidFill>
                <a:effectLst/>
                <a:highlight>
                  <a:srgbClr val="00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1" dirty="0" err="1">
                <a:solidFill>
                  <a:srgbClr val="0070C0"/>
                </a:solidFill>
                <a:effectLst/>
                <a:highlight>
                  <a:srgbClr val="00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vy</a:t>
            </a:r>
            <a:r>
              <a:rPr lang="en-US" b="1" dirty="0">
                <a:solidFill>
                  <a:srgbClr val="0070C0"/>
                </a:solidFill>
                <a:effectLst/>
                <a:highlight>
                  <a:srgbClr val="00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1" dirty="0" err="1">
                <a:solidFill>
                  <a:srgbClr val="0070C0"/>
                </a:solidFill>
                <a:effectLst/>
                <a:highlight>
                  <a:srgbClr val="00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vz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void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move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7A2BF1-3039-793E-5DE6-F106B0B2259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/>
              <a:t>C++ stacks the subclass’s members below the inherited ones!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C01E4C5-16EF-2BF6-959D-94F7467FF4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862630"/>
              </p:ext>
            </p:extLst>
          </p:nvPr>
        </p:nvGraphicFramePr>
        <p:xfrm>
          <a:off x="6642563" y="2857752"/>
          <a:ext cx="2582509" cy="277368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582509">
                  <a:extLst>
                    <a:ext uri="{9D8B030D-6E8A-4147-A177-3AD203B41FA5}">
                      <a16:colId xmlns:a16="http://schemas.microsoft.com/office/drawing/2014/main" val="3097244446"/>
                    </a:ext>
                  </a:extLst>
                </a:gridCol>
              </a:tblGrid>
              <a:tr h="182393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 </a:t>
                      </a:r>
                      <a:r>
                        <a:rPr lang="en-US" sz="20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x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505399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 </a:t>
                      </a:r>
                      <a:r>
                        <a:rPr lang="en-US" sz="20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y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605138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</a:t>
                      </a:r>
                      <a:r>
                        <a:rPr lang="en-US" sz="20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z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202030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2000" b="0" dirty="0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HitBox</a:t>
                      </a:r>
                      <a:r>
                        <a:rPr lang="en-US" sz="20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hitbox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810329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</a:t>
                      </a:r>
                      <a:r>
                        <a:rPr lang="en-US" sz="20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</a:t>
                      </a:r>
                      <a:r>
                        <a:rPr lang="en-US" sz="2000" b="1" dirty="0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vx</a:t>
                      </a:r>
                      <a:endParaRPr lang="en-US" sz="2000" b="1" dirty="0"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8316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</a:t>
                      </a:r>
                      <a:r>
                        <a:rPr lang="en-US" sz="20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</a:t>
                      </a:r>
                      <a:r>
                        <a:rPr lang="en-US" sz="2000" b="1" dirty="0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vy</a:t>
                      </a:r>
                      <a:endParaRPr lang="en-US" sz="2000" b="1" dirty="0"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588723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</a:t>
                      </a:r>
                      <a:r>
                        <a:rPr lang="en-US" sz="20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</a:t>
                      </a:r>
                      <a:r>
                        <a:rPr lang="en-US" sz="2000" b="1" dirty="0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vz</a:t>
                      </a:r>
                      <a:endParaRPr lang="en-US" sz="2000" b="1" dirty="0"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01886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48CB8B2-E886-26D5-0D9E-05B8EABBD5EC}"/>
              </a:ext>
            </a:extLst>
          </p:cNvPr>
          <p:cNvSpPr txBox="1"/>
          <p:nvPr/>
        </p:nvSpPr>
        <p:spPr>
          <a:xfrm>
            <a:off x="6584653" y="2286000"/>
            <a:ext cx="2187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Projectile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1F0E63-92D2-6435-1F07-79E070C324E3}"/>
              </a:ext>
            </a:extLst>
          </p:cNvPr>
          <p:cNvCxnSpPr>
            <a:cxnSpLocks/>
          </p:cNvCxnSpPr>
          <p:nvPr/>
        </p:nvCxnSpPr>
        <p:spPr>
          <a:xfrm flipV="1">
            <a:off x="9407036" y="2857248"/>
            <a:ext cx="0" cy="1569660"/>
          </a:xfrm>
          <a:prstGeom prst="line">
            <a:avLst/>
          </a:prstGeom>
          <a:ln w="63500">
            <a:solidFill>
              <a:srgbClr val="D73A4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D9E26E6-91CC-1F05-4B56-D923F9742585}"/>
              </a:ext>
            </a:extLst>
          </p:cNvPr>
          <p:cNvSpPr txBox="1"/>
          <p:nvPr/>
        </p:nvSpPr>
        <p:spPr>
          <a:xfrm>
            <a:off x="9813058" y="2857248"/>
            <a:ext cx="2187872" cy="1200329"/>
          </a:xfrm>
          <a:prstGeom prst="rect">
            <a:avLst/>
          </a:prstGeom>
          <a:solidFill>
            <a:schemeClr val="bg1"/>
          </a:solidFill>
          <a:ln w="38100">
            <a:solidFill>
              <a:srgbClr val="D73A4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Open Sans ExtraBold" pitchFamily="2" charset="0"/>
                <a:ea typeface="Open Sans ExtraBold" pitchFamily="2" charset="0"/>
                <a:cs typeface="Open Sans ExtraBold" pitchFamily="2" charset="0"/>
              </a:rPr>
              <a:t>Members inherited from </a:t>
            </a:r>
            <a:r>
              <a:rPr lang="en-US" sz="24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F114588-B1C4-7933-4414-46E413582435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9407036" y="3457413"/>
            <a:ext cx="406022" cy="184665"/>
          </a:xfrm>
          <a:prstGeom prst="line">
            <a:avLst/>
          </a:prstGeom>
          <a:ln w="63500">
            <a:solidFill>
              <a:srgbClr val="D73A4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443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62555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7EF1E7-3B46-51D3-37D2-D2204DF70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1308C-A81E-B551-5F4B-086E08646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Behind the scenes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F981FA-EBC0-4E95-3908-5C8BDE25EA3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/>
              <a:t>Be careful: when you assign a derived class to a base class, it gets sliced!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27A95CF-B60F-192C-F13A-976950BBEE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739050"/>
              </p:ext>
            </p:extLst>
          </p:nvPr>
        </p:nvGraphicFramePr>
        <p:xfrm>
          <a:off x="823085" y="3057777"/>
          <a:ext cx="2582509" cy="277368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582509">
                  <a:extLst>
                    <a:ext uri="{9D8B030D-6E8A-4147-A177-3AD203B41FA5}">
                      <a16:colId xmlns:a16="http://schemas.microsoft.com/office/drawing/2014/main" val="3097244446"/>
                    </a:ext>
                  </a:extLst>
                </a:gridCol>
              </a:tblGrid>
              <a:tr h="182393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 </a:t>
                      </a:r>
                      <a:r>
                        <a:rPr lang="en-US" sz="20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x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505399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 </a:t>
                      </a:r>
                      <a:r>
                        <a:rPr lang="en-US" sz="20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y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605138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</a:t>
                      </a:r>
                      <a:r>
                        <a:rPr lang="en-US" sz="20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z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202030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2000" b="0" dirty="0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HitBox</a:t>
                      </a:r>
                      <a:r>
                        <a:rPr lang="en-US" sz="20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hitbox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810329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</a:t>
                      </a:r>
                      <a:r>
                        <a:rPr lang="en-US" sz="20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</a:t>
                      </a:r>
                      <a:r>
                        <a:rPr lang="en-US" sz="2000" b="1" dirty="0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vx</a:t>
                      </a:r>
                      <a:endParaRPr lang="en-US" sz="2000" b="1" dirty="0"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8316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</a:t>
                      </a:r>
                      <a:r>
                        <a:rPr lang="en-US" sz="20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</a:t>
                      </a:r>
                      <a:r>
                        <a:rPr lang="en-US" sz="2000" b="1" dirty="0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vy</a:t>
                      </a:r>
                      <a:endParaRPr lang="en-US" sz="2000" b="1" dirty="0"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588723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</a:t>
                      </a:r>
                      <a:r>
                        <a:rPr lang="en-US" sz="20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</a:t>
                      </a:r>
                      <a:r>
                        <a:rPr lang="en-US" sz="2000" b="1" dirty="0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vz</a:t>
                      </a:r>
                      <a:endParaRPr lang="en-US" sz="2000" b="1" dirty="0"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01886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3169CFB-F8C3-CD2B-FA8F-0BE6C02ACAD8}"/>
              </a:ext>
            </a:extLst>
          </p:cNvPr>
          <p:cNvSpPr txBox="1"/>
          <p:nvPr/>
        </p:nvSpPr>
        <p:spPr>
          <a:xfrm>
            <a:off x="765175" y="2486025"/>
            <a:ext cx="2187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Projectile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DB42039-E8EB-C597-7D36-E8817D6132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203808"/>
              </p:ext>
            </p:extLst>
          </p:nvPr>
        </p:nvGraphicFramePr>
        <p:xfrm>
          <a:off x="4394197" y="3057777"/>
          <a:ext cx="6835776" cy="158496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278592">
                  <a:extLst>
                    <a:ext uri="{9D8B030D-6E8A-4147-A177-3AD203B41FA5}">
                      <a16:colId xmlns:a16="http://schemas.microsoft.com/office/drawing/2014/main" val="2527794078"/>
                    </a:ext>
                  </a:extLst>
                </a:gridCol>
                <a:gridCol w="2278592">
                  <a:extLst>
                    <a:ext uri="{9D8B030D-6E8A-4147-A177-3AD203B41FA5}">
                      <a16:colId xmlns:a16="http://schemas.microsoft.com/office/drawing/2014/main" val="75362465"/>
                    </a:ext>
                  </a:extLst>
                </a:gridCol>
                <a:gridCol w="2278592">
                  <a:extLst>
                    <a:ext uri="{9D8B030D-6E8A-4147-A177-3AD203B41FA5}">
                      <a16:colId xmlns:a16="http://schemas.microsoft.com/office/drawing/2014/main" val="3386671514"/>
                    </a:ext>
                  </a:extLst>
                </a:gridCol>
              </a:tblGrid>
              <a:tr h="182393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 </a:t>
                      </a:r>
                      <a:r>
                        <a:rPr lang="en-US" sz="20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x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 </a:t>
                      </a:r>
                      <a:r>
                        <a:rPr lang="en-US" sz="20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x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 </a:t>
                      </a:r>
                      <a:r>
                        <a:rPr lang="en-US" sz="20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x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656405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 </a:t>
                      </a:r>
                      <a:r>
                        <a:rPr lang="en-US" sz="20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y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 </a:t>
                      </a:r>
                      <a:r>
                        <a:rPr lang="en-US" sz="20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y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 </a:t>
                      </a:r>
                      <a:r>
                        <a:rPr lang="en-US" sz="20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y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785741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</a:t>
                      </a:r>
                      <a:r>
                        <a:rPr lang="en-US" sz="20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z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</a:t>
                      </a:r>
                      <a:r>
                        <a:rPr lang="en-US" sz="20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z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</a:t>
                      </a:r>
                      <a:r>
                        <a:rPr lang="en-US" sz="20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z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943979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2000" b="0" dirty="0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HitBox</a:t>
                      </a:r>
                      <a:r>
                        <a:rPr lang="en-US" sz="20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hitbox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HitBox</a:t>
                      </a:r>
                      <a:r>
                        <a:rPr lang="en-US" sz="20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hitbox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HitBox</a:t>
                      </a:r>
                      <a:r>
                        <a:rPr lang="en-US" sz="20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hitbox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317642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AC9E907-F614-948A-5520-910D3F91485E}"/>
              </a:ext>
            </a:extLst>
          </p:cNvPr>
          <p:cNvSpPr txBox="1"/>
          <p:nvPr/>
        </p:nvSpPr>
        <p:spPr>
          <a:xfrm>
            <a:off x="4394197" y="2486024"/>
            <a:ext cx="4092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std::vector&lt;Entity&gt;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57123D-8E5A-31E7-F686-EC31341D5B4C}"/>
              </a:ext>
            </a:extLst>
          </p:cNvPr>
          <p:cNvSpPr txBox="1"/>
          <p:nvPr/>
        </p:nvSpPr>
        <p:spPr>
          <a:xfrm>
            <a:off x="4120774" y="5046627"/>
            <a:ext cx="7382621" cy="15696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b="1" dirty="0">
                <a:ea typeface="EmbedMenlo" panose="020B0609030804020204" pitchFamily="49" charset="0"/>
                <a:cs typeface="EmbedMenlo" panose="020B0609030804020204" pitchFamily="49" charset="0"/>
              </a:rPr>
              <a:t>Issue:</a:t>
            </a:r>
            <a:r>
              <a:rPr lang="en-US" sz="2400" dirty="0">
                <a:ea typeface="EmbedMenlo" panose="020B0609030804020204" pitchFamily="49" charset="0"/>
                <a:cs typeface="EmbedMenlo" panose="020B0609030804020204" pitchFamily="49" charset="0"/>
              </a:rPr>
              <a:t> every element in the vector is an </a:t>
            </a:r>
            <a:r>
              <a:rPr lang="en-US" sz="24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</a:t>
            </a:r>
            <a:r>
              <a:rPr lang="en-US" sz="2400" dirty="0">
                <a:ea typeface="EmbedMenlo" panose="020B0609030804020204" pitchFamily="49" charset="0"/>
                <a:cs typeface="EmbedMenlo" panose="020B0609030804020204" pitchFamily="49" charset="0"/>
              </a:rPr>
              <a:t>, so the compiler calls </a:t>
            </a:r>
            <a:r>
              <a:rPr lang="en-US" sz="24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Entity::update()</a:t>
            </a:r>
            <a:r>
              <a:rPr lang="en-US" sz="2400" dirty="0">
                <a:ea typeface="EmbedMenlo" panose="020B0609030804020204" pitchFamily="49" charset="0"/>
                <a:cs typeface="EmbedMenlo" panose="020B0609030804020204" pitchFamily="49" charset="0"/>
              </a:rPr>
              <a:t> (which does nothing) instead of </a:t>
            </a:r>
            <a:r>
              <a:rPr lang="en-US" sz="24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Player::update()</a:t>
            </a:r>
            <a:r>
              <a:rPr lang="en-US" sz="2400" dirty="0"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Tree::update()</a:t>
            </a:r>
            <a:r>
              <a:rPr lang="en-US" sz="2400" dirty="0"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Projectile::update</a:t>
            </a:r>
            <a:r>
              <a:rPr lang="en-US" sz="2400" dirty="0">
                <a:ea typeface="EmbedMenlo" panose="020B0609030804020204" pitchFamily="49" charset="0"/>
                <a:cs typeface="EmbedMenlo" panose="020B0609030804020204" pitchFamily="49" charset="0"/>
              </a:rPr>
              <a:t>, etc.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AE41E9C-076B-428E-5273-C4A14CD456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833227"/>
              </p:ext>
            </p:extLst>
          </p:nvPr>
        </p:nvGraphicFramePr>
        <p:xfrm>
          <a:off x="823085" y="3057777"/>
          <a:ext cx="2582509" cy="158496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582509">
                  <a:extLst>
                    <a:ext uri="{9D8B030D-6E8A-4147-A177-3AD203B41FA5}">
                      <a16:colId xmlns:a16="http://schemas.microsoft.com/office/drawing/2014/main" val="3097244446"/>
                    </a:ext>
                  </a:extLst>
                </a:gridCol>
              </a:tblGrid>
              <a:tr h="182393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 </a:t>
                      </a:r>
                      <a:r>
                        <a:rPr lang="en-US" sz="20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x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505399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 </a:t>
                      </a:r>
                      <a:r>
                        <a:rPr lang="en-US" sz="20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y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605138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2000" b="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</a:t>
                      </a:r>
                      <a:r>
                        <a:rPr lang="en-US" sz="20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z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202030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2000" b="0" dirty="0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HitBox</a:t>
                      </a:r>
                      <a:r>
                        <a:rPr lang="en-US" sz="20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hitbox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810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325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0.0088 L 0.07864 0.04213 C 0.09492 0.04977 0.11953 0.05394 0.14544 0.05394 C 0.17474 0.05394 0.1983 0.04977 0.21458 0.04213 L 0.29336 0.0088 " pathEditMode="relative" rAng="0" ptsTypes="AAAAA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61" y="224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C3F73-9AEE-021A-07CF-BCCC3E957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Projectile</a:t>
            </a:r>
            <a:r>
              <a:rPr lang="en-US" dirty="0"/>
              <a:t> doesn’t “fit” into an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</a:t>
            </a:r>
          </a:p>
        </p:txBody>
      </p:sp>
    </p:spTree>
    <p:extLst>
      <p:ext uri="{BB962C8B-B14F-4D97-AF65-F5344CB8AC3E}">
        <p14:creationId xmlns:p14="http://schemas.microsoft.com/office/powerpoint/2010/main" val="18292490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79E5C-440C-8F7A-78F1-2E4C8AB62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Use an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Entity* </a:t>
            </a:r>
            <a:r>
              <a:rPr lang="en-US" dirty="0"/>
              <a:t>instead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07FE8-00BD-74C0-81FE-7CF51AAED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286000"/>
            <a:ext cx="11404600" cy="3664947"/>
          </a:xfrm>
        </p:spPr>
        <p:txBody>
          <a:bodyPr>
            <a:normAutofit fontScale="85000" lnSpcReduction="20000"/>
          </a:bodyPr>
          <a:lstStyle/>
          <a:p>
            <a:pPr>
              <a:spcBef>
                <a:spcPts val="500"/>
              </a:spcBef>
            </a:pP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pPr>
              <a:spcBef>
                <a:spcPts val="500"/>
              </a:spcBef>
            </a:pP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Player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p;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Tree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t;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Projectile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b;</a:t>
            </a:r>
          </a:p>
          <a:p>
            <a:pPr>
              <a:spcBef>
                <a:spcPts val="500"/>
              </a:spcBef>
            </a:pPr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vector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1" dirty="0">
                <a:solidFill>
                  <a:srgbClr val="6F42C1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</a:t>
            </a:r>
            <a:r>
              <a:rPr lang="en-US" b="1" dirty="0">
                <a:solidFill>
                  <a:srgbClr val="D73A49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entities {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p,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t,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 };</a:t>
            </a:r>
          </a:p>
          <a:p>
            <a:pPr>
              <a:spcBef>
                <a:spcPts val="500"/>
              </a:spcBef>
            </a:pP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while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true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pPr>
              <a:spcBef>
                <a:spcPts val="500"/>
              </a:spcBef>
            </a:pP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for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auto&amp;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: entities) {</a:t>
            </a:r>
          </a:p>
          <a:p>
            <a:pPr>
              <a:spcBef>
                <a:spcPts val="500"/>
              </a:spcBef>
            </a:pP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</a:t>
            </a:r>
            <a:r>
              <a:rPr lang="en-US" b="1" dirty="0">
                <a:solidFill>
                  <a:srgbClr val="24292E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-&gt;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update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pPr>
              <a:spcBef>
                <a:spcPts val="500"/>
              </a:spcBef>
            </a:pP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</a:t>
            </a:r>
            <a:r>
              <a:rPr lang="en-US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</a:t>
            </a:r>
            <a:r>
              <a:rPr lang="en-US" b="1" dirty="0">
                <a:solidFill>
                  <a:srgbClr val="24292E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-&gt;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render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pPr>
              <a:spcBef>
                <a:spcPts val="500"/>
              </a:spcBef>
            </a:pP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}</a:t>
            </a:r>
          </a:p>
          <a:p>
            <a:pPr>
              <a:spcBef>
                <a:spcPts val="500"/>
              </a:spcBef>
            </a:pP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pPr>
              <a:spcBef>
                <a:spcPts val="500"/>
              </a:spcBef>
            </a:pP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2ED3D-E240-6062-C9D9-C3535D186C6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744584"/>
          </a:xfrm>
        </p:spPr>
        <p:txBody>
          <a:bodyPr>
            <a:normAutofit/>
          </a:bodyPr>
          <a:lstStyle/>
          <a:p>
            <a:pPr marL="12700" indent="0">
              <a:buNone/>
            </a:pPr>
            <a:r>
              <a:rPr lang="en-US" dirty="0"/>
              <a:t>Object slicing only happens when a copy is made!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1D2B99-0E5E-FDC1-C55C-8DC849C13779}"/>
              </a:ext>
            </a:extLst>
          </p:cNvPr>
          <p:cNvSpPr txBox="1"/>
          <p:nvPr/>
        </p:nvSpPr>
        <p:spPr>
          <a:xfrm>
            <a:off x="5618291" y="4572001"/>
            <a:ext cx="5240209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/>
              <a:t>Storing pointers to entities here, not the entities themselves!</a:t>
            </a:r>
            <a:endParaRPr lang="en-US" sz="2400" dirty="0">
              <a:solidFill>
                <a:srgbClr val="D73A48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4" name="Straight Arrow Connector 4">
            <a:extLst>
              <a:ext uri="{FF2B5EF4-FFF2-40B4-BE49-F238E27FC236}">
                <a16:creationId xmlns:a16="http://schemas.microsoft.com/office/drawing/2014/main" id="{2CCCA4BD-1455-B200-FBEA-B5BDC2AFB525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7100047" y="3853117"/>
            <a:ext cx="1138349" cy="71888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6603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466A1-8AFF-F80D-CC05-1A6CB9E43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Use an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Entity* </a:t>
            </a:r>
            <a:r>
              <a:rPr lang="en-US" dirty="0"/>
              <a:t>instead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4E8FF8-1524-6B02-CF54-08139B492A9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 lnSpcReduction="10000"/>
          </a:bodyPr>
          <a:lstStyle/>
          <a:p>
            <a:pPr marL="12700" indent="0">
              <a:buNone/>
            </a:pPr>
            <a:r>
              <a:rPr lang="en-US" sz="2800" dirty="0"/>
              <a:t>Pointers retain the details of the subclass by avoiding copies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BE5CE6E-3D6B-DCFE-3C7D-B17186094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528382"/>
              </p:ext>
            </p:extLst>
          </p:nvPr>
        </p:nvGraphicFramePr>
        <p:xfrm>
          <a:off x="2108197" y="2570910"/>
          <a:ext cx="6835776" cy="39624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278592">
                  <a:extLst>
                    <a:ext uri="{9D8B030D-6E8A-4147-A177-3AD203B41FA5}">
                      <a16:colId xmlns:a16="http://schemas.microsoft.com/office/drawing/2014/main" val="2527794078"/>
                    </a:ext>
                  </a:extLst>
                </a:gridCol>
                <a:gridCol w="2278592">
                  <a:extLst>
                    <a:ext uri="{9D8B030D-6E8A-4147-A177-3AD203B41FA5}">
                      <a16:colId xmlns:a16="http://schemas.microsoft.com/office/drawing/2014/main" val="75362465"/>
                    </a:ext>
                  </a:extLst>
                </a:gridCol>
                <a:gridCol w="2278592">
                  <a:extLst>
                    <a:ext uri="{9D8B030D-6E8A-4147-A177-3AD203B41FA5}">
                      <a16:colId xmlns:a16="http://schemas.microsoft.com/office/drawing/2014/main" val="3386671514"/>
                    </a:ext>
                  </a:extLst>
                </a:gridCol>
              </a:tblGrid>
              <a:tr h="1823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Entity* </a:t>
                      </a:r>
                      <a:r>
                        <a:rPr kumimoji="0" lang="en-US" sz="20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ptr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Entity* </a:t>
                      </a: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ptr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Entity* </a:t>
                      </a:r>
                      <a:r>
                        <a:rPr kumimoji="0" lang="en-US" sz="20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ptr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65640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8417752-5512-88D4-7AB0-238DD46FF2B2}"/>
              </a:ext>
            </a:extLst>
          </p:cNvPr>
          <p:cNvSpPr txBox="1"/>
          <p:nvPr/>
        </p:nvSpPr>
        <p:spPr>
          <a:xfrm>
            <a:off x="2108197" y="1999157"/>
            <a:ext cx="4092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std::vector&lt;Entity*&gt;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2B9FCDE-4142-F80B-92AD-39EB040705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0972150"/>
              </p:ext>
            </p:extLst>
          </p:nvPr>
        </p:nvGraphicFramePr>
        <p:xfrm>
          <a:off x="2108197" y="4126066"/>
          <a:ext cx="2582509" cy="182880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582509">
                  <a:extLst>
                    <a:ext uri="{9D8B030D-6E8A-4147-A177-3AD203B41FA5}">
                      <a16:colId xmlns:a16="http://schemas.microsoft.com/office/drawing/2014/main" val="3097244446"/>
                    </a:ext>
                  </a:extLst>
                </a:gridCol>
              </a:tblGrid>
              <a:tr h="182393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 </a:t>
                      </a:r>
                      <a:r>
                        <a:rPr lang="en-US" sz="18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x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505399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 </a:t>
                      </a:r>
                      <a:r>
                        <a:rPr lang="en-US" sz="18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y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605138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</a:t>
                      </a:r>
                      <a:r>
                        <a:rPr lang="en-US" sz="18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z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202030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800" b="0" dirty="0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HitBox</a:t>
                      </a:r>
                      <a:r>
                        <a:rPr lang="en-US" sz="18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hitbox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810329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</a:t>
                      </a:r>
                      <a:r>
                        <a:rPr lang="en-US" sz="18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</a:t>
                      </a:r>
                      <a:r>
                        <a:rPr lang="en-US" sz="1800" b="1" dirty="0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hitpoints</a:t>
                      </a:r>
                      <a:endParaRPr lang="en-US" sz="1800" b="1" dirty="0"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83165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5ADB7D6-B706-8DCB-D689-19A334A64D7E}"/>
              </a:ext>
            </a:extLst>
          </p:cNvPr>
          <p:cNvSpPr txBox="1"/>
          <p:nvPr/>
        </p:nvSpPr>
        <p:spPr>
          <a:xfrm>
            <a:off x="2050287" y="3554314"/>
            <a:ext cx="2187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Player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EECA97F-4A30-6880-7173-F4484598C1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841956"/>
              </p:ext>
            </p:extLst>
          </p:nvPr>
        </p:nvGraphicFramePr>
        <p:xfrm>
          <a:off x="5057007" y="4123214"/>
          <a:ext cx="2582509" cy="146304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582509">
                  <a:extLst>
                    <a:ext uri="{9D8B030D-6E8A-4147-A177-3AD203B41FA5}">
                      <a16:colId xmlns:a16="http://schemas.microsoft.com/office/drawing/2014/main" val="3097244446"/>
                    </a:ext>
                  </a:extLst>
                </a:gridCol>
              </a:tblGrid>
              <a:tr h="182393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 </a:t>
                      </a:r>
                      <a:r>
                        <a:rPr lang="en-US" sz="18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x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505399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 </a:t>
                      </a:r>
                      <a:r>
                        <a:rPr lang="en-US" sz="18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y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605138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</a:t>
                      </a:r>
                      <a:r>
                        <a:rPr lang="en-US" sz="18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z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202030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800" b="0" dirty="0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HitBox</a:t>
                      </a:r>
                      <a:r>
                        <a:rPr lang="en-US" sz="18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hitbox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81032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3C0A537-E573-7199-D223-9579FFA4C8DD}"/>
              </a:ext>
            </a:extLst>
          </p:cNvPr>
          <p:cNvSpPr txBox="1"/>
          <p:nvPr/>
        </p:nvSpPr>
        <p:spPr>
          <a:xfrm>
            <a:off x="4999097" y="3551462"/>
            <a:ext cx="2187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Tree</a:t>
            </a:r>
          </a:p>
        </p:txBody>
      </p:sp>
      <p:cxnSp>
        <p:nvCxnSpPr>
          <p:cNvPr id="13" name="Straight Arrow Connector 4">
            <a:extLst>
              <a:ext uri="{FF2B5EF4-FFF2-40B4-BE49-F238E27FC236}">
                <a16:creationId xmlns:a16="http://schemas.microsoft.com/office/drawing/2014/main" id="{EE8D187F-1A37-633A-B360-6642151238E5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5359141" y="3134094"/>
            <a:ext cx="1156066" cy="822178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4">
            <a:extLst>
              <a:ext uri="{FF2B5EF4-FFF2-40B4-BE49-F238E27FC236}">
                <a16:creationId xmlns:a16="http://schemas.microsoft.com/office/drawing/2014/main" id="{C12F4520-651C-18D7-8764-AC5AC32D8BDF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80484" y="3230887"/>
            <a:ext cx="1149011" cy="621533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4">
            <a:extLst>
              <a:ext uri="{FF2B5EF4-FFF2-40B4-BE49-F238E27FC236}">
                <a16:creationId xmlns:a16="http://schemas.microsoft.com/office/drawing/2014/main" id="{18EEA6DB-F3D5-0B28-8283-FFB8E9DF152F}"/>
              </a:ext>
            </a:extLst>
          </p:cNvPr>
          <p:cNvCxnSpPr>
            <a:cxnSpLocks/>
          </p:cNvCxnSpPr>
          <p:nvPr/>
        </p:nvCxnSpPr>
        <p:spPr>
          <a:xfrm>
            <a:off x="7786557" y="2940154"/>
            <a:ext cx="1362997" cy="1183060"/>
          </a:xfrm>
          <a:prstGeom prst="curvedConnector3">
            <a:avLst>
              <a:gd name="adj1" fmla="val 83544"/>
            </a:avLst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ADC4A24-064C-35E4-52B8-667384B5C7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637563"/>
              </p:ext>
            </p:extLst>
          </p:nvPr>
        </p:nvGraphicFramePr>
        <p:xfrm>
          <a:off x="8022348" y="4123214"/>
          <a:ext cx="2582509" cy="256032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582509">
                  <a:extLst>
                    <a:ext uri="{9D8B030D-6E8A-4147-A177-3AD203B41FA5}">
                      <a16:colId xmlns:a16="http://schemas.microsoft.com/office/drawing/2014/main" val="3097244446"/>
                    </a:ext>
                  </a:extLst>
                </a:gridCol>
              </a:tblGrid>
              <a:tr h="182393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 </a:t>
                      </a:r>
                      <a:r>
                        <a:rPr lang="en-US" sz="18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x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505399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 </a:t>
                      </a:r>
                      <a:r>
                        <a:rPr lang="en-US" sz="18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y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605138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</a:t>
                      </a:r>
                      <a:r>
                        <a:rPr lang="en-US" sz="18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z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202030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800" b="0" dirty="0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HitBox</a:t>
                      </a:r>
                      <a:r>
                        <a:rPr lang="en-US" sz="18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hitbox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810329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</a:t>
                      </a:r>
                      <a:r>
                        <a:rPr lang="en-US" sz="18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</a:t>
                      </a:r>
                      <a:r>
                        <a:rPr lang="en-US" sz="1800" b="1" dirty="0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vx</a:t>
                      </a:r>
                      <a:endParaRPr lang="en-US" sz="1800" b="1" dirty="0"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8316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</a:t>
                      </a:r>
                      <a:r>
                        <a:rPr lang="en-US" sz="18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</a:t>
                      </a:r>
                      <a:r>
                        <a:rPr lang="en-US" sz="1800" b="1" dirty="0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vy</a:t>
                      </a:r>
                      <a:endParaRPr lang="en-US" sz="1800" b="1" dirty="0"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588723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</a:t>
                      </a:r>
                      <a:r>
                        <a:rPr lang="en-US" sz="18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</a:t>
                      </a:r>
                      <a:r>
                        <a:rPr lang="en-US" sz="1800" b="1" dirty="0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vz</a:t>
                      </a:r>
                      <a:endParaRPr lang="en-US" sz="1800" b="1" dirty="0"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01886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0E3D1EE-E454-7CB3-D31C-D5F781728D78}"/>
              </a:ext>
            </a:extLst>
          </p:cNvPr>
          <p:cNvSpPr txBox="1"/>
          <p:nvPr/>
        </p:nvSpPr>
        <p:spPr>
          <a:xfrm>
            <a:off x="7964438" y="3551462"/>
            <a:ext cx="2187872" cy="461665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Projectile</a:t>
            </a:r>
          </a:p>
        </p:txBody>
      </p:sp>
    </p:spTree>
    <p:extLst>
      <p:ext uri="{BB962C8B-B14F-4D97-AF65-F5344CB8AC3E}">
        <p14:creationId xmlns:p14="http://schemas.microsoft.com/office/powerpoint/2010/main" val="20090038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59657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D3159-509D-551F-4455-20BEF2550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80253-60FB-C740-B9F8-866A94022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Let’s try it again!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8997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DF55B-0D73-FA47-EF11-E0744D598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5D147-3661-8155-8C83-17F5ED842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still didn’t work… 😭 😭 😭</a:t>
            </a:r>
          </a:p>
        </p:txBody>
      </p:sp>
    </p:spTree>
    <p:extLst>
      <p:ext uri="{BB962C8B-B14F-4D97-AF65-F5344CB8AC3E}">
        <p14:creationId xmlns:p14="http://schemas.microsoft.com/office/powerpoint/2010/main" val="14211871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436C6D-4F16-77CF-0769-7B1CDA5AB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Assignment 2 due this Friday</a:t>
            </a:r>
          </a:p>
          <a:p>
            <a:r>
              <a:rPr lang="en-US" dirty="0"/>
              <a:t>A note on assignment workload!</a:t>
            </a:r>
          </a:p>
          <a:p>
            <a:pPr lvl="1"/>
            <a:r>
              <a:rPr lang="en-US" dirty="0"/>
              <a:t>We want you guys to spend ~1 hour on each assignment!</a:t>
            </a:r>
          </a:p>
          <a:p>
            <a:pPr lvl="1"/>
            <a:r>
              <a:rPr lang="en-US" dirty="0"/>
              <a:t>If you consistently spend more time than this, come to OH!</a:t>
            </a:r>
          </a:p>
          <a:p>
            <a:r>
              <a:rPr lang="en-US" dirty="0"/>
              <a:t>OH is 4-5pm Wed, 3-4pm Friday… we are so lonely, please come!!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B1755B-8C74-2AD7-5F84-E47E48477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</p:spTree>
    <p:extLst>
      <p:ext uri="{BB962C8B-B14F-4D97-AF65-F5344CB8AC3E}">
        <p14:creationId xmlns:p14="http://schemas.microsoft.com/office/powerpoint/2010/main" val="1377388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91BF9-CB59-82E7-B905-BB4418699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Functions</a:t>
            </a:r>
          </a:p>
        </p:txBody>
      </p:sp>
    </p:spTree>
    <p:extLst>
      <p:ext uri="{BB962C8B-B14F-4D97-AF65-F5344CB8AC3E}">
        <p14:creationId xmlns:p14="http://schemas.microsoft.com/office/powerpoint/2010/main" val="17837434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55F55C-ABDA-333B-7D5B-DF419AAAF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many different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update</a:t>
            </a:r>
            <a:r>
              <a:rPr lang="en-US" dirty="0"/>
              <a:t> methods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Given a pointer to an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</a:t>
            </a:r>
            <a:r>
              <a:rPr lang="en-US" dirty="0"/>
              <a:t>, how does the compiler know which method to call?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03F2F4-2E5C-4728-E36D-25D79B727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Which one is called?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66B2932-94FE-C543-24FC-A7B8C4C845CD}"/>
              </a:ext>
            </a:extLst>
          </p:cNvPr>
          <p:cNvSpPr txBox="1">
            <a:spLocks/>
          </p:cNvSpPr>
          <p:nvPr/>
        </p:nvSpPr>
        <p:spPr>
          <a:xfrm>
            <a:off x="879475" y="2204812"/>
            <a:ext cx="4292600" cy="7098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118872" tIns="118872" rIns="118872" bIns="118872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Projectile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update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27FA6DF-FD33-7811-6D1E-07E1E10863F8}"/>
              </a:ext>
            </a:extLst>
          </p:cNvPr>
          <p:cNvSpPr txBox="1">
            <a:spLocks/>
          </p:cNvSpPr>
          <p:nvPr/>
        </p:nvSpPr>
        <p:spPr>
          <a:xfrm>
            <a:off x="1393825" y="2845481"/>
            <a:ext cx="4292600" cy="7098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118872" tIns="118872" rIns="118872" bIns="118872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Player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update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61F359-AAA5-6643-5F81-BF12BF4CCA01}"/>
              </a:ext>
            </a:extLst>
          </p:cNvPr>
          <p:cNvSpPr txBox="1">
            <a:spLocks/>
          </p:cNvSpPr>
          <p:nvPr/>
        </p:nvSpPr>
        <p:spPr>
          <a:xfrm>
            <a:off x="5853112" y="2214305"/>
            <a:ext cx="4292600" cy="7098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118872" tIns="118872" rIns="118872" bIns="118872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NPC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update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5024334-AAE7-80A1-6CDC-9BF7B71F25DA}"/>
              </a:ext>
            </a:extLst>
          </p:cNvPr>
          <p:cNvSpPr txBox="1">
            <a:spLocks/>
          </p:cNvSpPr>
          <p:nvPr/>
        </p:nvSpPr>
        <p:spPr>
          <a:xfrm>
            <a:off x="6367462" y="2844816"/>
            <a:ext cx="4292600" cy="7098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118872" tIns="118872" rIns="118872" bIns="118872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20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update</a:t>
            </a:r>
            <a:r>
              <a:rPr lang="en-US" sz="20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E7542D-C287-F6C3-23C7-2B3574CC1510}"/>
              </a:ext>
            </a:extLst>
          </p:cNvPr>
          <p:cNvSpPr txBox="1">
            <a:spLocks/>
          </p:cNvSpPr>
          <p:nvPr/>
        </p:nvSpPr>
        <p:spPr>
          <a:xfrm>
            <a:off x="879475" y="4960394"/>
            <a:ext cx="9780587" cy="12668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118872" tIns="118872" rIns="118872" bIns="118872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entity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entities[</a:t>
            </a:r>
            <a:r>
              <a:rPr lang="en-US" sz="24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];</a:t>
            </a:r>
          </a:p>
          <a:p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entity-&gt;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update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45534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2E970-EE65-43EA-1FEB-868CA4194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Recap on Classes</a:t>
            </a:r>
          </a:p>
        </p:txBody>
      </p:sp>
    </p:spTree>
    <p:extLst>
      <p:ext uri="{BB962C8B-B14F-4D97-AF65-F5344CB8AC3E}">
        <p14:creationId xmlns:p14="http://schemas.microsoft.com/office/powerpoint/2010/main" val="35248702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85D7F-4EA7-53D5-5DCC-247CF721B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BA2C84-A15C-70F7-CB76-6A0A9B22C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should call the update method which matches the type of the object that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</a:t>
            </a:r>
            <a:r>
              <a:rPr lang="en-US" dirty="0"/>
              <a:t> points to</a:t>
            </a:r>
          </a:p>
          <a:p>
            <a:pPr lvl="1"/>
            <a:r>
              <a:rPr lang="en-US" dirty="0"/>
              <a:t>If entity points to a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Player</a:t>
            </a:r>
            <a:r>
              <a:rPr lang="en-US" dirty="0"/>
              <a:t>, we should call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Player::update()</a:t>
            </a:r>
          </a:p>
          <a:p>
            <a:pPr lvl="1"/>
            <a:r>
              <a:rPr lang="en-US" dirty="0"/>
              <a:t>If it points to a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Projectile</a:t>
            </a:r>
            <a:r>
              <a:rPr lang="en-US" dirty="0"/>
              <a:t>, we should call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Projectile::update()</a:t>
            </a:r>
            <a:r>
              <a:rPr lang="en-US" dirty="0"/>
              <a:t> and so on</a:t>
            </a:r>
          </a:p>
          <a:p>
            <a:r>
              <a:rPr lang="en-US" dirty="0"/>
              <a:t>But an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Entity*</a:t>
            </a:r>
            <a:r>
              <a:rPr lang="en-US" dirty="0"/>
              <a:t> alone doesn’t tell us any information about the type!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FA803A-9216-D93E-B5E1-5AEF55A28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Which one is called?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5F4E26-A67A-9A98-CFFD-A6B5AFAC730F}"/>
              </a:ext>
            </a:extLst>
          </p:cNvPr>
          <p:cNvSpPr txBox="1"/>
          <p:nvPr/>
        </p:nvSpPr>
        <p:spPr>
          <a:xfrm>
            <a:off x="1516433" y="5056094"/>
            <a:ext cx="2884118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Entity*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entity</a:t>
            </a:r>
            <a:endParaRPr lang="en-US" sz="2400" dirty="0">
              <a:solidFill>
                <a:srgbClr val="D73A48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B2D5ADE-4C82-EB90-6E8E-6FC657BEE5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317829"/>
              </p:ext>
            </p:extLst>
          </p:nvPr>
        </p:nvGraphicFramePr>
        <p:xfrm>
          <a:off x="5021518" y="4643998"/>
          <a:ext cx="2582509" cy="167640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582509">
                  <a:extLst>
                    <a:ext uri="{9D8B030D-6E8A-4147-A177-3AD203B41FA5}">
                      <a16:colId xmlns:a16="http://schemas.microsoft.com/office/drawing/2014/main" val="3097244446"/>
                    </a:ext>
                  </a:extLst>
                </a:gridCol>
              </a:tblGrid>
              <a:tr h="182393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 </a:t>
                      </a:r>
                      <a:r>
                        <a:rPr lang="en-US" sz="16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x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505399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 </a:t>
                      </a:r>
                      <a:r>
                        <a:rPr lang="en-US" sz="16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y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605138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</a:t>
                      </a:r>
                      <a:r>
                        <a:rPr lang="en-US" sz="16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z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202030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HitBox</a:t>
                      </a:r>
                      <a:r>
                        <a:rPr lang="en-US" sz="16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hitbox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810329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</a:t>
                      </a:r>
                      <a:r>
                        <a:rPr lang="en-US" sz="16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</a:t>
                      </a:r>
                      <a:r>
                        <a:rPr lang="en-US" sz="1600" b="1" dirty="0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hitpoints</a:t>
                      </a:r>
                      <a:endParaRPr lang="en-US" sz="1600" b="1" dirty="0"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83165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12E0DEB-3314-98E9-46BA-B32E06F05B4C}"/>
              </a:ext>
            </a:extLst>
          </p:cNvPr>
          <p:cNvSpPr txBox="1"/>
          <p:nvPr/>
        </p:nvSpPr>
        <p:spPr>
          <a:xfrm>
            <a:off x="5002064" y="4100196"/>
            <a:ext cx="2187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Player</a:t>
            </a:r>
          </a:p>
        </p:txBody>
      </p:sp>
      <p:cxnSp>
        <p:nvCxnSpPr>
          <p:cNvPr id="6" name="Straight Arrow Connector 4">
            <a:extLst>
              <a:ext uri="{FF2B5EF4-FFF2-40B4-BE49-F238E27FC236}">
                <a16:creationId xmlns:a16="http://schemas.microsoft.com/office/drawing/2014/main" id="{E7D36E09-BC92-3841-91FA-951787A4753A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4400551" y="4827181"/>
            <a:ext cx="601513" cy="459746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4029E9-6DE5-8A8D-7DE6-E7492A48564E}"/>
              </a:ext>
            </a:extLst>
          </p:cNvPr>
          <p:cNvGrpSpPr/>
          <p:nvPr/>
        </p:nvGrpSpPr>
        <p:grpSpPr>
          <a:xfrm>
            <a:off x="7886182" y="4076121"/>
            <a:ext cx="3752039" cy="1168580"/>
            <a:chOff x="7886182" y="4076121"/>
            <a:chExt cx="3752039" cy="1168580"/>
          </a:xfrm>
        </p:grpSpPr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D14DD0D0-43DB-A430-44E6-2EE57AA821C4}"/>
                </a:ext>
              </a:extLst>
            </p:cNvPr>
            <p:cNvSpPr txBox="1">
              <a:spLocks/>
            </p:cNvSpPr>
            <p:nvPr/>
          </p:nvSpPr>
          <p:spPr>
            <a:xfrm>
              <a:off x="7886182" y="4534863"/>
              <a:ext cx="3752039" cy="7098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118872" tIns="118872" rIns="118872" bIns="118872" rtlCol="0" anchor="ctr">
              <a:noAutofit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2000" b="0" dirty="0">
                  <a:solidFill>
                    <a:srgbClr val="D73A49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void</a:t>
              </a:r>
              <a:r>
                <a:rPr lang="en-US" sz="2000" b="0" dirty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6F42C1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Player</a:t>
              </a:r>
              <a:r>
                <a:rPr lang="en-US" sz="2000" b="0" dirty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::</a:t>
              </a:r>
              <a:r>
                <a:rPr lang="en-US" sz="2000" b="0" dirty="0">
                  <a:solidFill>
                    <a:srgbClr val="6F42C1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update</a:t>
              </a:r>
              <a:r>
                <a:rPr lang="en-US" sz="2000" b="0" dirty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();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5D26374-5F60-D337-A3B6-76A79C0FE86D}"/>
                </a:ext>
              </a:extLst>
            </p:cNvPr>
            <p:cNvSpPr txBox="1"/>
            <p:nvPr/>
          </p:nvSpPr>
          <p:spPr>
            <a:xfrm>
              <a:off x="7886182" y="4076121"/>
              <a:ext cx="21878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Want to call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02A782-C8EC-ED9A-7910-9454ACA16845}"/>
              </a:ext>
            </a:extLst>
          </p:cNvPr>
          <p:cNvGrpSpPr/>
          <p:nvPr/>
        </p:nvGrpSpPr>
        <p:grpSpPr>
          <a:xfrm>
            <a:off x="7886182" y="5439972"/>
            <a:ext cx="3752039" cy="1168580"/>
            <a:chOff x="7886182" y="4076121"/>
            <a:chExt cx="3752039" cy="1168580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FFE7E00D-1158-C86A-6537-3F642841C85C}"/>
                </a:ext>
              </a:extLst>
            </p:cNvPr>
            <p:cNvSpPr txBox="1">
              <a:spLocks/>
            </p:cNvSpPr>
            <p:nvPr/>
          </p:nvSpPr>
          <p:spPr>
            <a:xfrm>
              <a:off x="7886182" y="4534863"/>
              <a:ext cx="3752039" cy="7098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118872" tIns="118872" rIns="118872" bIns="118872" rtlCol="0" anchor="ctr">
              <a:noAutofit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2000" b="0" dirty="0">
                  <a:solidFill>
                    <a:srgbClr val="D73A49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void</a:t>
              </a:r>
              <a:r>
                <a:rPr lang="en-US" sz="2000" b="0" dirty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6F42C1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Entity</a:t>
              </a:r>
              <a:r>
                <a:rPr lang="en-US" sz="2000" b="0" dirty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::</a:t>
              </a:r>
              <a:r>
                <a:rPr lang="en-US" sz="2000" b="0" dirty="0">
                  <a:solidFill>
                    <a:srgbClr val="6F42C1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update</a:t>
              </a:r>
              <a:r>
                <a:rPr lang="en-US" sz="2000" b="0" dirty="0">
                  <a:solidFill>
                    <a:srgbClr val="24292E"/>
                  </a:solidFill>
                  <a:effectLst/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();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B8F3B7-297B-6A5E-0EEA-9D1C8C948731}"/>
                </a:ext>
              </a:extLst>
            </p:cNvPr>
            <p:cNvSpPr txBox="1"/>
            <p:nvPr/>
          </p:nvSpPr>
          <p:spPr>
            <a:xfrm>
              <a:off x="7886182" y="4076121"/>
              <a:ext cx="2582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Actually called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60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FBB10-7978-09CC-873D-1C10AE38D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3DADC2-145A-AAC9-3E5E-4D24A4D6E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an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Entity*</a:t>
            </a:r>
            <a:r>
              <a:rPr lang="en-US" dirty="0"/>
              <a:t>, does it point to: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81800E-DDA5-B2D4-40B8-927956CA3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Which one is called?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DCAF8D-57D9-7146-2DEA-CBC29F20AEBC}"/>
              </a:ext>
            </a:extLst>
          </p:cNvPr>
          <p:cNvSpPr txBox="1"/>
          <p:nvPr/>
        </p:nvSpPr>
        <p:spPr>
          <a:xfrm>
            <a:off x="4719909" y="2578010"/>
            <a:ext cx="2884118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Entity*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entity</a:t>
            </a:r>
            <a:endParaRPr lang="en-US" sz="2400" dirty="0">
              <a:solidFill>
                <a:srgbClr val="D73A48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8EBE2D4-2D6D-1770-BDD2-48B8E1E28A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781208"/>
              </p:ext>
            </p:extLst>
          </p:nvPr>
        </p:nvGraphicFramePr>
        <p:xfrm>
          <a:off x="463954" y="4187787"/>
          <a:ext cx="2582509" cy="167640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582509">
                  <a:extLst>
                    <a:ext uri="{9D8B030D-6E8A-4147-A177-3AD203B41FA5}">
                      <a16:colId xmlns:a16="http://schemas.microsoft.com/office/drawing/2014/main" val="3097244446"/>
                    </a:ext>
                  </a:extLst>
                </a:gridCol>
              </a:tblGrid>
              <a:tr h="182393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 </a:t>
                      </a:r>
                      <a:r>
                        <a:rPr lang="en-US" sz="16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x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505399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 </a:t>
                      </a:r>
                      <a:r>
                        <a:rPr lang="en-US" sz="16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y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605138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</a:t>
                      </a:r>
                      <a:r>
                        <a:rPr lang="en-US" sz="16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z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202030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HitBox</a:t>
                      </a:r>
                      <a:r>
                        <a:rPr lang="en-US" sz="16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hitbox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810329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</a:t>
                      </a:r>
                      <a:r>
                        <a:rPr lang="en-US" sz="16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</a:t>
                      </a:r>
                      <a:r>
                        <a:rPr lang="en-US" sz="1600" b="1" dirty="0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hitpoints</a:t>
                      </a:r>
                      <a:endParaRPr lang="en-US" sz="1600" b="1" dirty="0"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83165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2EF9F11-4361-250C-D42A-EDB8454B19DD}"/>
              </a:ext>
            </a:extLst>
          </p:cNvPr>
          <p:cNvSpPr txBox="1"/>
          <p:nvPr/>
        </p:nvSpPr>
        <p:spPr>
          <a:xfrm>
            <a:off x="444500" y="3643985"/>
            <a:ext cx="2187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Player?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3B3495-81D5-D4DC-7054-03E9C8536555}"/>
              </a:ext>
            </a:extLst>
          </p:cNvPr>
          <p:cNvSpPr txBox="1"/>
          <p:nvPr/>
        </p:nvSpPr>
        <p:spPr>
          <a:xfrm>
            <a:off x="3309582" y="3633049"/>
            <a:ext cx="2187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Projectile?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485E2C3-AA40-761C-9E87-13CB3D27E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167533"/>
              </p:ext>
            </p:extLst>
          </p:nvPr>
        </p:nvGraphicFramePr>
        <p:xfrm>
          <a:off x="3394418" y="4187787"/>
          <a:ext cx="2582509" cy="234696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582509">
                  <a:extLst>
                    <a:ext uri="{9D8B030D-6E8A-4147-A177-3AD203B41FA5}">
                      <a16:colId xmlns:a16="http://schemas.microsoft.com/office/drawing/2014/main" val="30972444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 </a:t>
                      </a:r>
                      <a:r>
                        <a:rPr lang="en-US" sz="16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x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505399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 </a:t>
                      </a:r>
                      <a:r>
                        <a:rPr lang="en-US" sz="16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y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605138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</a:t>
                      </a:r>
                      <a:r>
                        <a:rPr lang="en-US" sz="16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z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202030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HitBox</a:t>
                      </a:r>
                      <a:r>
                        <a:rPr lang="en-US" sz="16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hitbox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810329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</a:t>
                      </a:r>
                      <a:r>
                        <a:rPr lang="en-US" sz="16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</a:t>
                      </a:r>
                      <a:r>
                        <a:rPr lang="en-US" sz="1600" b="1" dirty="0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vx</a:t>
                      </a:r>
                      <a:endParaRPr lang="en-US" sz="1600" b="1" dirty="0"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8316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</a:t>
                      </a:r>
                      <a:r>
                        <a:rPr lang="en-US" sz="16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</a:t>
                      </a:r>
                      <a:r>
                        <a:rPr lang="en-US" sz="1600" b="1" dirty="0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vy</a:t>
                      </a:r>
                      <a:endParaRPr lang="en-US" sz="1600" b="1" dirty="0"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588723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</a:t>
                      </a:r>
                      <a:r>
                        <a:rPr lang="en-US" sz="16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</a:t>
                      </a:r>
                      <a:r>
                        <a:rPr lang="en-US" sz="1600" b="1" dirty="0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vz</a:t>
                      </a:r>
                      <a:endParaRPr lang="en-US" sz="1600" b="1" dirty="0"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01886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BAA30A6-300A-B74F-0403-E3173532B827}"/>
              </a:ext>
            </a:extLst>
          </p:cNvPr>
          <p:cNvSpPr txBox="1"/>
          <p:nvPr/>
        </p:nvSpPr>
        <p:spPr>
          <a:xfrm>
            <a:off x="6222600" y="3656997"/>
            <a:ext cx="2187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Tree?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13BA2F6-77C1-ACB4-E19A-0A9063DDA8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459439"/>
              </p:ext>
            </p:extLst>
          </p:nvPr>
        </p:nvGraphicFramePr>
        <p:xfrm>
          <a:off x="6307436" y="4211735"/>
          <a:ext cx="2582509" cy="134112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582509">
                  <a:extLst>
                    <a:ext uri="{9D8B030D-6E8A-4147-A177-3AD203B41FA5}">
                      <a16:colId xmlns:a16="http://schemas.microsoft.com/office/drawing/2014/main" val="30972444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 </a:t>
                      </a:r>
                      <a:r>
                        <a:rPr lang="en-US" sz="16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x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505399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 </a:t>
                      </a:r>
                      <a:r>
                        <a:rPr lang="en-US" sz="16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y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605138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</a:t>
                      </a:r>
                      <a:r>
                        <a:rPr lang="en-US" sz="16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z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202030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HitBox</a:t>
                      </a:r>
                      <a:r>
                        <a:rPr lang="en-US" sz="16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hitbox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81032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C8DE1C47-36C0-99B7-F130-1D5D2F920A42}"/>
              </a:ext>
            </a:extLst>
          </p:cNvPr>
          <p:cNvSpPr txBox="1"/>
          <p:nvPr/>
        </p:nvSpPr>
        <p:spPr>
          <a:xfrm>
            <a:off x="9076182" y="3656721"/>
            <a:ext cx="2187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Entity?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0B3D3421-FA0B-7FB5-D839-79C2C0187A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503575"/>
              </p:ext>
            </p:extLst>
          </p:nvPr>
        </p:nvGraphicFramePr>
        <p:xfrm>
          <a:off x="9161018" y="4211459"/>
          <a:ext cx="2582509" cy="134112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582509">
                  <a:extLst>
                    <a:ext uri="{9D8B030D-6E8A-4147-A177-3AD203B41FA5}">
                      <a16:colId xmlns:a16="http://schemas.microsoft.com/office/drawing/2014/main" val="30972444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 </a:t>
                      </a:r>
                      <a:r>
                        <a:rPr lang="en-US" sz="16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x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505399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 </a:t>
                      </a:r>
                      <a:r>
                        <a:rPr lang="en-US" sz="16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y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605138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</a:t>
                      </a:r>
                      <a:r>
                        <a:rPr lang="en-US" sz="16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z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202030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HitBox</a:t>
                      </a:r>
                      <a:r>
                        <a:rPr lang="en-US" sz="16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hitbox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810329"/>
                  </a:ext>
                </a:extLst>
              </a:tr>
            </a:tbl>
          </a:graphicData>
        </a:graphic>
      </p:graphicFrame>
      <p:cxnSp>
        <p:nvCxnSpPr>
          <p:cNvPr id="18" name="Straight Arrow Connector 4">
            <a:extLst>
              <a:ext uri="{FF2B5EF4-FFF2-40B4-BE49-F238E27FC236}">
                <a16:creationId xmlns:a16="http://schemas.microsoft.com/office/drawing/2014/main" id="{99B7A800-C0DB-A6A6-7335-3176170306E2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flipH="1">
            <a:off x="1538436" y="3039675"/>
            <a:ext cx="4623532" cy="604310"/>
          </a:xfrm>
          <a:prstGeom prst="straightConnector1">
            <a:avLst/>
          </a:prstGeom>
          <a:ln w="76200">
            <a:solidFill>
              <a:schemeClr val="dk1">
                <a:alpha val="50000"/>
              </a:schemeClr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4">
            <a:extLst>
              <a:ext uri="{FF2B5EF4-FFF2-40B4-BE49-F238E27FC236}">
                <a16:creationId xmlns:a16="http://schemas.microsoft.com/office/drawing/2014/main" id="{B035BA16-3217-57D6-DFEA-5258777B8BD9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4403518" y="3039675"/>
            <a:ext cx="1692482" cy="593374"/>
          </a:xfrm>
          <a:prstGeom prst="straightConnector1">
            <a:avLst/>
          </a:prstGeom>
          <a:ln w="76200">
            <a:solidFill>
              <a:schemeClr val="dk1">
                <a:alpha val="50000"/>
              </a:schemeClr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4">
            <a:extLst>
              <a:ext uri="{FF2B5EF4-FFF2-40B4-BE49-F238E27FC236}">
                <a16:creationId xmlns:a16="http://schemas.microsoft.com/office/drawing/2014/main" id="{0FD396F9-1593-2918-D093-3BFCA89D6159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096000" y="3039675"/>
            <a:ext cx="1220536" cy="617322"/>
          </a:xfrm>
          <a:prstGeom prst="straightConnector1">
            <a:avLst/>
          </a:prstGeom>
          <a:ln w="76200">
            <a:solidFill>
              <a:schemeClr val="dk1">
                <a:alpha val="50000"/>
              </a:schemeClr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4">
            <a:extLst>
              <a:ext uri="{FF2B5EF4-FFF2-40B4-BE49-F238E27FC236}">
                <a16:creationId xmlns:a16="http://schemas.microsoft.com/office/drawing/2014/main" id="{C49888DE-A4CC-656D-ED89-E2F97504A4CD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6161968" y="3039675"/>
            <a:ext cx="4008150" cy="617046"/>
          </a:xfrm>
          <a:prstGeom prst="straightConnector1">
            <a:avLst/>
          </a:prstGeom>
          <a:ln w="76200">
            <a:solidFill>
              <a:schemeClr val="dk1">
                <a:alpha val="50000"/>
              </a:schemeClr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04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  <p:bldP spid="7" grpId="0"/>
      <p:bldP spid="1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8D448-872A-4915-7303-21BAED3AE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8E44CA-6925-C20E-CCAB-9054BA9E0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compiler defaults to assuming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</a:t>
            </a:r>
            <a:r>
              <a:rPr lang="en-US" dirty="0"/>
              <a:t> points to an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</a:t>
            </a:r>
          </a:p>
          <a:p>
            <a:r>
              <a:rPr lang="en-US" dirty="0"/>
              <a:t>This is the only one it can be absolutely sure any entity will support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8D7663-21C5-E3AE-4510-ECD5D1340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Which one is called?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376180-28A6-36E2-C429-DC1176398176}"/>
              </a:ext>
            </a:extLst>
          </p:cNvPr>
          <p:cNvSpPr txBox="1"/>
          <p:nvPr/>
        </p:nvSpPr>
        <p:spPr>
          <a:xfrm>
            <a:off x="4719909" y="2578010"/>
            <a:ext cx="2884118" cy="46166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Entity*</a:t>
            </a:r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entity</a:t>
            </a:r>
            <a:endParaRPr lang="en-US" sz="2400" dirty="0">
              <a:solidFill>
                <a:srgbClr val="D73A48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C102269-72F8-D038-B163-16D6CE031E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454924"/>
              </p:ext>
            </p:extLst>
          </p:nvPr>
        </p:nvGraphicFramePr>
        <p:xfrm>
          <a:off x="463954" y="4187787"/>
          <a:ext cx="2582509" cy="167640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582509">
                  <a:extLst>
                    <a:ext uri="{9D8B030D-6E8A-4147-A177-3AD203B41FA5}">
                      <a16:colId xmlns:a16="http://schemas.microsoft.com/office/drawing/2014/main" val="3097244446"/>
                    </a:ext>
                  </a:extLst>
                </a:gridCol>
              </a:tblGrid>
              <a:tr h="18239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dk1">
                              <a:alpha val="50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 </a:t>
                      </a:r>
                      <a:r>
                        <a:rPr lang="en-US" sz="1600" b="1" dirty="0">
                          <a:solidFill>
                            <a:schemeClr val="dk1">
                              <a:alpha val="50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x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505399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dk1">
                              <a:alpha val="50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 </a:t>
                      </a:r>
                      <a:r>
                        <a:rPr lang="en-US" sz="1600" b="1" dirty="0">
                          <a:solidFill>
                            <a:schemeClr val="dk1">
                              <a:alpha val="50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y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605138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dk1">
                              <a:alpha val="50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</a:t>
                      </a:r>
                      <a:r>
                        <a:rPr lang="en-US" sz="1600" b="1" dirty="0">
                          <a:solidFill>
                            <a:schemeClr val="dk1">
                              <a:alpha val="50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z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202030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chemeClr val="dk1">
                              <a:alpha val="50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HitBox</a:t>
                      </a:r>
                      <a:r>
                        <a:rPr lang="en-US" sz="1600" b="1" dirty="0">
                          <a:solidFill>
                            <a:schemeClr val="dk1">
                              <a:alpha val="50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hitbox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810329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dk1">
                              <a:alpha val="50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</a:t>
                      </a:r>
                      <a:r>
                        <a:rPr lang="en-US" sz="1600" b="1" dirty="0">
                          <a:solidFill>
                            <a:schemeClr val="dk1">
                              <a:alpha val="50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dk1">
                              <a:alpha val="50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hitpoints</a:t>
                      </a:r>
                      <a:endParaRPr lang="en-US" sz="1600" b="1" dirty="0">
                        <a:solidFill>
                          <a:schemeClr val="dk1">
                            <a:alpha val="50000"/>
                          </a:schemeClr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83165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AEFAE7C-8B85-BDB7-82B2-F3483C6D1FBD}"/>
              </a:ext>
            </a:extLst>
          </p:cNvPr>
          <p:cNvSpPr txBox="1"/>
          <p:nvPr/>
        </p:nvSpPr>
        <p:spPr>
          <a:xfrm>
            <a:off x="444500" y="3643985"/>
            <a:ext cx="2187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73A48">
                    <a:alpha val="50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Player?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CF5268-4685-5773-F05E-51E021C16E35}"/>
              </a:ext>
            </a:extLst>
          </p:cNvPr>
          <p:cNvSpPr txBox="1"/>
          <p:nvPr/>
        </p:nvSpPr>
        <p:spPr>
          <a:xfrm>
            <a:off x="3309582" y="3633049"/>
            <a:ext cx="2187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73A48">
                    <a:alpha val="50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Projectile?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E8120D8-3C27-2C02-023E-A9A455C07E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366039"/>
              </p:ext>
            </p:extLst>
          </p:nvPr>
        </p:nvGraphicFramePr>
        <p:xfrm>
          <a:off x="3394418" y="4187787"/>
          <a:ext cx="2582509" cy="234696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582509">
                  <a:extLst>
                    <a:ext uri="{9D8B030D-6E8A-4147-A177-3AD203B41FA5}">
                      <a16:colId xmlns:a16="http://schemas.microsoft.com/office/drawing/2014/main" val="30972444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dk1">
                              <a:alpha val="50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 </a:t>
                      </a:r>
                      <a:r>
                        <a:rPr lang="en-US" sz="1600" b="1" dirty="0">
                          <a:solidFill>
                            <a:schemeClr val="dk1">
                              <a:alpha val="50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x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505399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dk1">
                              <a:alpha val="50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 </a:t>
                      </a:r>
                      <a:r>
                        <a:rPr lang="en-US" sz="1600" b="1" dirty="0">
                          <a:solidFill>
                            <a:schemeClr val="dk1">
                              <a:alpha val="50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y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605138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dk1">
                              <a:alpha val="50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</a:t>
                      </a:r>
                      <a:r>
                        <a:rPr lang="en-US" sz="1600" b="1" dirty="0">
                          <a:solidFill>
                            <a:schemeClr val="dk1">
                              <a:alpha val="50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z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202030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chemeClr val="dk1">
                              <a:alpha val="50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HitBox</a:t>
                      </a:r>
                      <a:r>
                        <a:rPr lang="en-US" sz="1600" b="1" dirty="0">
                          <a:solidFill>
                            <a:schemeClr val="dk1">
                              <a:alpha val="50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hitbox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810329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dk1">
                              <a:alpha val="50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</a:t>
                      </a:r>
                      <a:r>
                        <a:rPr lang="en-US" sz="1600" b="1" dirty="0">
                          <a:solidFill>
                            <a:schemeClr val="dk1">
                              <a:alpha val="50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dk1">
                              <a:alpha val="50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vx</a:t>
                      </a:r>
                      <a:endParaRPr lang="en-US" sz="1600" b="1" dirty="0">
                        <a:solidFill>
                          <a:schemeClr val="dk1">
                            <a:alpha val="50000"/>
                          </a:schemeClr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8316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dk1">
                              <a:alpha val="50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</a:t>
                      </a:r>
                      <a:r>
                        <a:rPr lang="en-US" sz="1600" b="1" dirty="0">
                          <a:solidFill>
                            <a:schemeClr val="dk1">
                              <a:alpha val="50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dk1">
                              <a:alpha val="50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vy</a:t>
                      </a:r>
                      <a:endParaRPr lang="en-US" sz="1600" b="1" dirty="0">
                        <a:solidFill>
                          <a:schemeClr val="dk1">
                            <a:alpha val="50000"/>
                          </a:schemeClr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588723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dk1">
                              <a:alpha val="50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</a:t>
                      </a:r>
                      <a:r>
                        <a:rPr lang="en-US" sz="1600" b="1" dirty="0">
                          <a:solidFill>
                            <a:schemeClr val="dk1">
                              <a:alpha val="50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dk1">
                              <a:alpha val="50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vz</a:t>
                      </a:r>
                      <a:endParaRPr lang="en-US" sz="1600" b="1" dirty="0">
                        <a:solidFill>
                          <a:schemeClr val="dk1">
                            <a:alpha val="50000"/>
                          </a:schemeClr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01886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BC4275C-B23A-F68C-82EF-CFF31E25F59E}"/>
              </a:ext>
            </a:extLst>
          </p:cNvPr>
          <p:cNvSpPr txBox="1"/>
          <p:nvPr/>
        </p:nvSpPr>
        <p:spPr>
          <a:xfrm>
            <a:off x="6222600" y="3656997"/>
            <a:ext cx="2187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73A48">
                    <a:alpha val="50000"/>
                  </a:srgb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Tree?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F2CA0EF-474F-D1AC-1583-B1FE1149F7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487912"/>
              </p:ext>
            </p:extLst>
          </p:nvPr>
        </p:nvGraphicFramePr>
        <p:xfrm>
          <a:off x="6307436" y="4211735"/>
          <a:ext cx="2582509" cy="134112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582509">
                  <a:extLst>
                    <a:ext uri="{9D8B030D-6E8A-4147-A177-3AD203B41FA5}">
                      <a16:colId xmlns:a16="http://schemas.microsoft.com/office/drawing/2014/main" val="30972444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dk1">
                              <a:alpha val="50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 </a:t>
                      </a:r>
                      <a:r>
                        <a:rPr lang="en-US" sz="1600" b="1" dirty="0">
                          <a:solidFill>
                            <a:schemeClr val="dk1">
                              <a:alpha val="50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x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505399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dk1">
                              <a:alpha val="50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 </a:t>
                      </a:r>
                      <a:r>
                        <a:rPr lang="en-US" sz="1600" b="1" dirty="0">
                          <a:solidFill>
                            <a:schemeClr val="dk1">
                              <a:alpha val="50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y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605138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dk1">
                              <a:alpha val="50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</a:t>
                      </a:r>
                      <a:r>
                        <a:rPr lang="en-US" sz="1600" b="1" dirty="0">
                          <a:solidFill>
                            <a:schemeClr val="dk1">
                              <a:alpha val="50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z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202030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chemeClr val="dk1">
                              <a:alpha val="50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HitBox</a:t>
                      </a:r>
                      <a:r>
                        <a:rPr lang="en-US" sz="1600" b="1" dirty="0">
                          <a:solidFill>
                            <a:schemeClr val="dk1">
                              <a:alpha val="50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hitbox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81032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4CBCA58-3B71-829F-E849-E8AB3D5EBB35}"/>
              </a:ext>
            </a:extLst>
          </p:cNvPr>
          <p:cNvSpPr txBox="1"/>
          <p:nvPr/>
        </p:nvSpPr>
        <p:spPr>
          <a:xfrm>
            <a:off x="9076182" y="3656721"/>
            <a:ext cx="2187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Entity?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49C3E1C3-AF1E-A26C-D499-31DE2973A3FD}"/>
              </a:ext>
            </a:extLst>
          </p:cNvPr>
          <p:cNvGraphicFramePr>
            <a:graphicFrameLocks noGrp="1"/>
          </p:cNvGraphicFramePr>
          <p:nvPr/>
        </p:nvGraphicFramePr>
        <p:xfrm>
          <a:off x="9161018" y="4211459"/>
          <a:ext cx="2582509" cy="134112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582509">
                  <a:extLst>
                    <a:ext uri="{9D8B030D-6E8A-4147-A177-3AD203B41FA5}">
                      <a16:colId xmlns:a16="http://schemas.microsoft.com/office/drawing/2014/main" val="30972444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 </a:t>
                      </a:r>
                      <a:r>
                        <a:rPr lang="en-US" sz="16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x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505399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 </a:t>
                      </a:r>
                      <a:r>
                        <a:rPr lang="en-US" sz="16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y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605138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</a:t>
                      </a:r>
                      <a:r>
                        <a:rPr lang="en-US" sz="16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z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202030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HitBox</a:t>
                      </a:r>
                      <a:r>
                        <a:rPr lang="en-US" sz="16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hitbox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810329"/>
                  </a:ext>
                </a:extLst>
              </a:tr>
            </a:tbl>
          </a:graphicData>
        </a:graphic>
      </p:graphicFrame>
      <p:cxnSp>
        <p:nvCxnSpPr>
          <p:cNvPr id="18" name="Straight Arrow Connector 4">
            <a:extLst>
              <a:ext uri="{FF2B5EF4-FFF2-40B4-BE49-F238E27FC236}">
                <a16:creationId xmlns:a16="http://schemas.microsoft.com/office/drawing/2014/main" id="{9AFB0A71-86E3-E145-564D-5AD4080B084A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flipH="1">
            <a:off x="1538436" y="3039675"/>
            <a:ext cx="4623532" cy="604310"/>
          </a:xfrm>
          <a:prstGeom prst="straightConnector1">
            <a:avLst/>
          </a:prstGeom>
          <a:ln w="76200">
            <a:solidFill>
              <a:schemeClr val="dk1">
                <a:alpha val="50000"/>
              </a:schemeClr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4">
            <a:extLst>
              <a:ext uri="{FF2B5EF4-FFF2-40B4-BE49-F238E27FC236}">
                <a16:creationId xmlns:a16="http://schemas.microsoft.com/office/drawing/2014/main" id="{6D53BBDB-3FDE-2142-D5D1-F325B4B9BD0A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4403518" y="3039675"/>
            <a:ext cx="1692482" cy="593374"/>
          </a:xfrm>
          <a:prstGeom prst="straightConnector1">
            <a:avLst/>
          </a:prstGeom>
          <a:ln w="76200">
            <a:solidFill>
              <a:schemeClr val="dk1">
                <a:alpha val="50000"/>
              </a:schemeClr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4">
            <a:extLst>
              <a:ext uri="{FF2B5EF4-FFF2-40B4-BE49-F238E27FC236}">
                <a16:creationId xmlns:a16="http://schemas.microsoft.com/office/drawing/2014/main" id="{40672776-EFA9-D774-0E0A-936A6E4A0FDC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096000" y="3039675"/>
            <a:ext cx="1220536" cy="617322"/>
          </a:xfrm>
          <a:prstGeom prst="straightConnector1">
            <a:avLst/>
          </a:prstGeom>
          <a:ln w="76200">
            <a:solidFill>
              <a:schemeClr val="dk1">
                <a:alpha val="50000"/>
              </a:schemeClr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4">
            <a:extLst>
              <a:ext uri="{FF2B5EF4-FFF2-40B4-BE49-F238E27FC236}">
                <a16:creationId xmlns:a16="http://schemas.microsoft.com/office/drawing/2014/main" id="{A536EE55-4F7B-A62F-E746-EE74979085E3}"/>
              </a:ext>
            </a:extLst>
          </p:cNvPr>
          <p:cNvCxnSpPr>
            <a:cxnSpLocks/>
            <a:stCxn id="9" idx="2"/>
            <a:endCxn id="16" idx="0"/>
          </p:cNvCxnSpPr>
          <p:nvPr/>
        </p:nvCxnSpPr>
        <p:spPr>
          <a:xfrm>
            <a:off x="6161968" y="3039675"/>
            <a:ext cx="4008150" cy="617046"/>
          </a:xfrm>
          <a:prstGeom prst="straightConnector1">
            <a:avLst/>
          </a:prstGeom>
          <a:ln w="76200">
            <a:solidFill>
              <a:srgbClr val="D73A48"/>
            </a:solidFill>
            <a:prstDash val="solid"/>
            <a:tailEnd type="triangle"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2347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4A981-493B-A95F-1B14-4B6E91D90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582267"/>
            <a:ext cx="11404600" cy="766989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Entity*</a:t>
            </a:r>
            <a:r>
              <a:rPr lang="en-US" dirty="0"/>
              <a:t> comes at a cost: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D82F565-5E68-B35E-6BF8-0B5B7B5BD74A}"/>
              </a:ext>
            </a:extLst>
          </p:cNvPr>
          <p:cNvSpPr txBox="1">
            <a:spLocks/>
          </p:cNvSpPr>
          <p:nvPr/>
        </p:nvSpPr>
        <p:spPr>
          <a:xfrm>
            <a:off x="393700" y="3312042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dirty="0"/>
              <a:t>We </a:t>
            </a:r>
            <a:r>
              <a:rPr lang="en-US" dirty="0">
                <a:solidFill>
                  <a:srgbClr val="D73A48"/>
                </a:solidFill>
              </a:rPr>
              <a:t>“forget” </a:t>
            </a:r>
            <a:r>
              <a:rPr lang="en-US" dirty="0"/>
              <a:t>which type the object actually is</a:t>
            </a:r>
            <a:endParaRPr lang="en-US" dirty="0">
              <a:solidFill>
                <a:srgbClr val="D73A48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1006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2F16F3-6915-0E52-692E-14ADB9442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Notice: there is a difference between the </a:t>
            </a:r>
            <a:r>
              <a:rPr lang="en-US" b="1" dirty="0">
                <a:solidFill>
                  <a:srgbClr val="D73A48"/>
                </a:solidFill>
              </a:rPr>
              <a:t>compile-time</a:t>
            </a:r>
            <a:r>
              <a:rPr lang="en-US" dirty="0"/>
              <a:t> vs. </a:t>
            </a:r>
            <a:r>
              <a:rPr lang="en-US" b="1" dirty="0">
                <a:solidFill>
                  <a:srgbClr val="D73A48"/>
                </a:solidFill>
              </a:rPr>
              <a:t>runtime</a:t>
            </a:r>
            <a:r>
              <a:rPr lang="en-US" dirty="0"/>
              <a:t> type of the object!</a:t>
            </a:r>
          </a:p>
          <a:p>
            <a:pPr lvl="1"/>
            <a:r>
              <a:rPr lang="en-US" dirty="0"/>
              <a:t>At compile time, it is treated as an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</a:t>
            </a:r>
          </a:p>
          <a:p>
            <a:pPr lvl="1"/>
            <a:r>
              <a:rPr lang="en-US" dirty="0"/>
              <a:t>At runtime, it could be an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</a:t>
            </a:r>
            <a:r>
              <a:rPr lang="en-US" dirty="0"/>
              <a:t> or any subclass, e.g.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Projectile</a:t>
            </a:r>
            <a:r>
              <a:rPr lang="en-US" dirty="0"/>
              <a:t>,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Player</a:t>
            </a:r>
            <a:r>
              <a:rPr lang="en-US" dirty="0"/>
              <a:t>, etc.</a:t>
            </a:r>
          </a:p>
          <a:p>
            <a:r>
              <a:rPr lang="en-US" dirty="0"/>
              <a:t>What we need is </a:t>
            </a:r>
            <a:r>
              <a:rPr lang="en-US" b="1" dirty="0">
                <a:solidFill>
                  <a:srgbClr val="D73A48"/>
                </a:solidFill>
              </a:rPr>
              <a:t>dynamic dispatch</a:t>
            </a:r>
            <a:endParaRPr lang="en-US" dirty="0">
              <a:solidFill>
                <a:srgbClr val="D73A48"/>
              </a:solidFill>
            </a:endParaRPr>
          </a:p>
          <a:p>
            <a:r>
              <a:rPr lang="en-US" dirty="0"/>
              <a:t>Depending on the runtime (dynamic) type of the object, a different method should be called (dispatched)!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D3A592-E4CE-8196-60FD-61B9C7393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not what we wanted!</a:t>
            </a:r>
          </a:p>
        </p:txBody>
      </p:sp>
    </p:spTree>
    <p:extLst>
      <p:ext uri="{BB962C8B-B14F-4D97-AF65-F5344CB8AC3E}">
        <p14:creationId xmlns:p14="http://schemas.microsoft.com/office/powerpoint/2010/main" val="2147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93187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ED61E-828E-457C-62F1-C74848385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dirty="0">
                <a:solidFill>
                  <a:srgbClr val="D73A48"/>
                </a:solidFill>
              </a:rPr>
              <a:t>virtual</a:t>
            </a:r>
            <a:r>
              <a:rPr lang="en-US" dirty="0"/>
              <a:t> functions</a:t>
            </a:r>
          </a:p>
        </p:txBody>
      </p:sp>
    </p:spTree>
    <p:extLst>
      <p:ext uri="{BB962C8B-B14F-4D97-AF65-F5344CB8AC3E}">
        <p14:creationId xmlns:p14="http://schemas.microsoft.com/office/powerpoint/2010/main" val="1505329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D2466-8EA2-08B1-4C4D-84BB8C51A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8BE55-BDF3-86E3-C113-B60F8411A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941982"/>
            <a:ext cx="5538177" cy="3380439"/>
          </a:xfrm>
        </p:spPr>
        <p:txBody>
          <a:bodyPr>
            <a:normAutofit/>
          </a:bodyPr>
          <a:lstStyle/>
          <a:p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endParaRPr lang="en-US" sz="23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300" b="1" dirty="0">
                <a:solidFill>
                  <a:srgbClr val="D73A49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virtual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update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{}</a:t>
            </a:r>
          </a:p>
          <a:p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300" b="1" dirty="0">
                <a:solidFill>
                  <a:srgbClr val="D73A49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virtual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render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{}</a:t>
            </a:r>
          </a:p>
          <a:p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7CA160-9857-B551-26F5-DD2BE4E4C1D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60122" y="2941982"/>
            <a:ext cx="5538177" cy="3380440"/>
          </a:xfrm>
        </p:spPr>
        <p:txBody>
          <a:bodyPr>
            <a:noAutofit/>
          </a:bodyPr>
          <a:lstStyle/>
          <a:p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Projectile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: </a:t>
            </a:r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</a:p>
          <a:p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endParaRPr lang="en-US" sz="23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3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void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update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</a:t>
            </a:r>
            <a:r>
              <a:rPr lang="en-US" sz="2300" b="1" dirty="0">
                <a:solidFill>
                  <a:srgbClr val="D73A49"/>
                </a:solidFill>
                <a:effectLst/>
                <a:highlight>
                  <a:srgbClr val="FFB1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override</a:t>
            </a:r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{};</a:t>
            </a:r>
          </a:p>
          <a:p>
            <a:r>
              <a:rPr lang="en-US" sz="23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887000-5EAA-B433-353B-EE7DCB2E2B8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93700" y="1541416"/>
            <a:ext cx="11404599" cy="1122271"/>
          </a:xfrm>
        </p:spPr>
        <p:txBody>
          <a:bodyPr>
            <a:normAutofit/>
          </a:bodyPr>
          <a:lstStyle/>
          <a:p>
            <a:r>
              <a:rPr lang="en-US" dirty="0"/>
              <a:t>Marking a function as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virtual</a:t>
            </a:r>
            <a:r>
              <a:rPr lang="en-US" dirty="0"/>
              <a:t> enables dynamic dispatch</a:t>
            </a:r>
          </a:p>
          <a:p>
            <a:r>
              <a:rPr lang="en-US" dirty="0"/>
              <a:t>Subclasses can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override</a:t>
            </a:r>
            <a:r>
              <a:rPr lang="en-US" dirty="0"/>
              <a:t> this method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C31ECA-49F3-157F-6E09-08D01A426D52}"/>
              </a:ext>
            </a:extLst>
          </p:cNvPr>
          <p:cNvSpPr txBox="1"/>
          <p:nvPr/>
        </p:nvSpPr>
        <p:spPr>
          <a:xfrm>
            <a:off x="889001" y="5400387"/>
            <a:ext cx="9182100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override</a:t>
            </a:r>
            <a:r>
              <a:rPr lang="en-US" sz="2400" dirty="0">
                <a:ea typeface="EmbedMenlo" panose="020B0609030804020204" pitchFamily="49" charset="0"/>
                <a:cs typeface="EmbedMenlo" panose="020B0609030804020204" pitchFamily="49" charset="0"/>
              </a:rPr>
              <a:t> isn’t required but is good for readability! It will check that you are overriding a </a:t>
            </a:r>
            <a:r>
              <a:rPr lang="en-US" sz="24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virtual</a:t>
            </a:r>
            <a:r>
              <a:rPr lang="en-US" sz="2400" dirty="0">
                <a:ea typeface="EmbedMenlo" panose="020B0609030804020204" pitchFamily="49" charset="0"/>
                <a:cs typeface="EmbedMenlo" panose="020B0609030804020204" pitchFamily="49" charset="0"/>
              </a:rPr>
              <a:t> method instead of creating a new one.</a:t>
            </a:r>
          </a:p>
        </p:txBody>
      </p:sp>
      <p:cxnSp>
        <p:nvCxnSpPr>
          <p:cNvPr id="9" name="Straight Arrow Connector 4">
            <a:extLst>
              <a:ext uri="{FF2B5EF4-FFF2-40B4-BE49-F238E27FC236}">
                <a16:creationId xmlns:a16="http://schemas.microsoft.com/office/drawing/2014/main" id="{E2DD1EDA-1FBA-8DC7-84FA-06A5F93BD62E}"/>
              </a:ext>
            </a:extLst>
          </p:cNvPr>
          <p:cNvCxnSpPr>
            <a:cxnSpLocks/>
          </p:cNvCxnSpPr>
          <p:nvPr/>
        </p:nvCxnSpPr>
        <p:spPr>
          <a:xfrm flipV="1">
            <a:off x="8825948" y="4909930"/>
            <a:ext cx="1245153" cy="49045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19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8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E4D47-BE2B-192E-16CF-E9F417D00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662011"/>
            <a:ext cx="11404600" cy="766989"/>
          </a:xfrm>
        </p:spPr>
        <p:txBody>
          <a:bodyPr/>
          <a:lstStyle/>
          <a:p>
            <a:r>
              <a:rPr lang="en-US" dirty="0">
                <a:hlinkClick r:id="rId2"/>
              </a:rPr>
              <a:t>Does it work?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BAB81D2-4034-CB47-09F8-F848A03D93CA}"/>
              </a:ext>
            </a:extLst>
          </p:cNvPr>
          <p:cNvSpPr txBox="1">
            <a:spLocks/>
          </p:cNvSpPr>
          <p:nvPr/>
        </p:nvSpPr>
        <p:spPr>
          <a:xfrm>
            <a:off x="393700" y="3429000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dirty="0">
                <a:solidFill>
                  <a:srgbClr val="D73A48"/>
                </a:solidFill>
              </a:rPr>
              <a:t>YES!!! 😄</a:t>
            </a:r>
          </a:p>
        </p:txBody>
      </p:sp>
    </p:spTree>
    <p:extLst>
      <p:ext uri="{BB962C8B-B14F-4D97-AF65-F5344CB8AC3E}">
        <p14:creationId xmlns:p14="http://schemas.microsoft.com/office/powerpoint/2010/main" val="38640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4768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10076C2-D582-3CB6-8DE5-86D1039AA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classes?</a:t>
            </a:r>
          </a:p>
          <a:p>
            <a:pPr lvl="1"/>
            <a:r>
              <a:rPr lang="en-US" dirty="0"/>
              <a:t>Turn to the person next to you and think of one thing you remember from last Thursday’s lecture!</a:t>
            </a:r>
          </a:p>
          <a:p>
            <a:r>
              <a:rPr lang="en-US" dirty="0"/>
              <a:t>A class bundles data and methods for an object together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C07F76-8A36-7A13-449C-9D094C515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Time: Classes</a:t>
            </a:r>
          </a:p>
        </p:txBody>
      </p:sp>
    </p:spTree>
    <p:extLst>
      <p:ext uri="{BB962C8B-B14F-4D97-AF65-F5344CB8AC3E}">
        <p14:creationId xmlns:p14="http://schemas.microsoft.com/office/powerpoint/2010/main" val="365924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C121C-240A-A181-9153-4E5C0C574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</p:spTree>
    <p:extLst>
      <p:ext uri="{BB962C8B-B14F-4D97-AF65-F5344CB8AC3E}">
        <p14:creationId xmlns:p14="http://schemas.microsoft.com/office/powerpoint/2010/main" val="2417676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C7369-C715-1EBC-B406-8768D11A7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Behind the Scenes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FE05D0-3BFA-1E19-B4A0-D2FB669532A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1709784"/>
          </a:xfrm>
        </p:spPr>
        <p:txBody>
          <a:bodyPr>
            <a:normAutofit/>
          </a:bodyPr>
          <a:lstStyle/>
          <a:p>
            <a:r>
              <a:rPr lang="en-US" dirty="0"/>
              <a:t>Adding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virtual</a:t>
            </a:r>
            <a:r>
              <a:rPr lang="en-US" dirty="0"/>
              <a:t> to a function adds some metadata to each object</a:t>
            </a:r>
          </a:p>
          <a:p>
            <a:r>
              <a:rPr lang="en-US" dirty="0"/>
              <a:t>Specifically, it adds a pointer (called a </a:t>
            </a:r>
            <a:r>
              <a:rPr lang="en-US" dirty="0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vpointer</a:t>
            </a:r>
            <a:r>
              <a:rPr lang="en-US" dirty="0"/>
              <a:t>) to a table (called a </a:t>
            </a:r>
            <a:r>
              <a:rPr lang="en-US" dirty="0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vtable</a:t>
            </a:r>
            <a:r>
              <a:rPr lang="en-US" dirty="0"/>
              <a:t>) that says, for each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virtual</a:t>
            </a:r>
            <a:r>
              <a:rPr lang="en-US" dirty="0"/>
              <a:t> method, which function should be called for that object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84A39F-50FD-9EE9-0E9B-8DB06EE5B2FB}"/>
              </a:ext>
            </a:extLst>
          </p:cNvPr>
          <p:cNvSpPr txBox="1"/>
          <p:nvPr/>
        </p:nvSpPr>
        <p:spPr>
          <a:xfrm>
            <a:off x="695308" y="3868480"/>
            <a:ext cx="2582509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Entity*</a:t>
            </a:r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entity</a:t>
            </a:r>
            <a:endParaRPr lang="en-US" sz="2000" dirty="0">
              <a:solidFill>
                <a:srgbClr val="D73A48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7F37F9-6168-EB32-770B-AAB309B77B1A}"/>
              </a:ext>
            </a:extLst>
          </p:cNvPr>
          <p:cNvSpPr txBox="1"/>
          <p:nvPr/>
        </p:nvSpPr>
        <p:spPr>
          <a:xfrm>
            <a:off x="4046182" y="3365430"/>
            <a:ext cx="2187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Projectile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48544B6-2237-FF81-01D7-3E325AEC4D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837644"/>
              </p:ext>
            </p:extLst>
          </p:nvPr>
        </p:nvGraphicFramePr>
        <p:xfrm>
          <a:off x="4131018" y="3920168"/>
          <a:ext cx="2582509" cy="268224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582509">
                  <a:extLst>
                    <a:ext uri="{9D8B030D-6E8A-4147-A177-3AD203B41FA5}">
                      <a16:colId xmlns:a16="http://schemas.microsoft.com/office/drawing/2014/main" val="30972444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 </a:t>
                      </a:r>
                      <a:r>
                        <a:rPr lang="en-US" sz="16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x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505399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 </a:t>
                      </a:r>
                      <a:r>
                        <a:rPr lang="en-US" sz="16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y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605138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</a:t>
                      </a:r>
                      <a:r>
                        <a:rPr lang="en-US" sz="16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z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202030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HitBox</a:t>
                      </a:r>
                      <a:r>
                        <a:rPr lang="en-US" sz="16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hitbox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810329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void* </a:t>
                      </a:r>
                      <a:r>
                        <a:rPr lang="en-US" sz="1600" b="1" dirty="0" err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vpointer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015625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</a:t>
                      </a:r>
                      <a:r>
                        <a:rPr lang="en-US" sz="16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</a:t>
                      </a:r>
                      <a:r>
                        <a:rPr lang="en-US" sz="1600" b="1" dirty="0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vx</a:t>
                      </a:r>
                      <a:endParaRPr lang="en-US" sz="1600" b="1" dirty="0"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8316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</a:t>
                      </a:r>
                      <a:r>
                        <a:rPr lang="en-US" sz="16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</a:t>
                      </a:r>
                      <a:r>
                        <a:rPr lang="en-US" sz="1600" b="1" dirty="0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vy</a:t>
                      </a:r>
                      <a:endParaRPr lang="en-US" sz="1600" b="1" dirty="0"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588723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</a:t>
                      </a:r>
                      <a:r>
                        <a:rPr lang="en-US" sz="16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</a:t>
                      </a:r>
                      <a:r>
                        <a:rPr lang="en-US" sz="1600" b="1" dirty="0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vz</a:t>
                      </a:r>
                      <a:endParaRPr lang="en-US" sz="1600" b="1" dirty="0"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01886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C89CA96-A87F-C2AD-E81E-73257BA30C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233922"/>
              </p:ext>
            </p:extLst>
          </p:nvPr>
        </p:nvGraphicFramePr>
        <p:xfrm>
          <a:off x="7356818" y="5111121"/>
          <a:ext cx="3869982" cy="67056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101382">
                  <a:extLst>
                    <a:ext uri="{9D8B030D-6E8A-4147-A177-3AD203B41FA5}">
                      <a16:colId xmlns:a16="http://schemas.microsoft.com/office/drawing/2014/main" val="3097244446"/>
                    </a:ext>
                  </a:extLst>
                </a:gridCol>
                <a:gridCol w="2768600">
                  <a:extLst>
                    <a:ext uri="{9D8B030D-6E8A-4147-A177-3AD203B41FA5}">
                      <a16:colId xmlns:a16="http://schemas.microsoft.com/office/drawing/2014/main" val="32019472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update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Projectile::update()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505399"/>
                  </a:ext>
                </a:extLst>
              </a:tr>
              <a:tr h="163665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render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Entity::render()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605138"/>
                  </a:ext>
                </a:extLst>
              </a:tr>
            </a:tbl>
          </a:graphicData>
        </a:graphic>
      </p:graphicFrame>
      <p:cxnSp>
        <p:nvCxnSpPr>
          <p:cNvPr id="9" name="Straight Arrow Connector 4">
            <a:extLst>
              <a:ext uri="{FF2B5EF4-FFF2-40B4-BE49-F238E27FC236}">
                <a16:creationId xmlns:a16="http://schemas.microsoft.com/office/drawing/2014/main" id="{A871978A-2AAC-73F2-2B8E-1D3DDB1061A2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277817" y="4068535"/>
            <a:ext cx="853201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4">
            <a:extLst>
              <a:ext uri="{FF2B5EF4-FFF2-40B4-BE49-F238E27FC236}">
                <a16:creationId xmlns:a16="http://schemas.microsoft.com/office/drawing/2014/main" id="{B8152CDC-27B6-9447-2465-2F299585BA1A}"/>
              </a:ext>
            </a:extLst>
          </p:cNvPr>
          <p:cNvCxnSpPr>
            <a:cxnSpLocks/>
          </p:cNvCxnSpPr>
          <p:nvPr/>
        </p:nvCxnSpPr>
        <p:spPr>
          <a:xfrm>
            <a:off x="6713527" y="5446401"/>
            <a:ext cx="643291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513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B9913-E9B9-545A-6E52-AA0C99989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Behind the Scenes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A0F4A-B172-93E8-9B99-561B039FD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1354183"/>
          </a:xfrm>
        </p:spPr>
        <p:txBody>
          <a:bodyPr/>
          <a:lstStyle/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new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Projectile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/* ... */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p-&gt;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update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82DAC1-D65F-237C-9079-F5D871B053E1}"/>
              </a:ext>
            </a:extLst>
          </p:cNvPr>
          <p:cNvSpPr txBox="1"/>
          <p:nvPr/>
        </p:nvSpPr>
        <p:spPr>
          <a:xfrm>
            <a:off x="695308" y="3868480"/>
            <a:ext cx="2582509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Entity*</a:t>
            </a:r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entity</a:t>
            </a:r>
            <a:endParaRPr lang="en-US" sz="2000" dirty="0">
              <a:solidFill>
                <a:srgbClr val="D73A48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EA4529-F829-F2E2-04C8-29E1CE65FEA2}"/>
              </a:ext>
            </a:extLst>
          </p:cNvPr>
          <p:cNvSpPr txBox="1"/>
          <p:nvPr/>
        </p:nvSpPr>
        <p:spPr>
          <a:xfrm>
            <a:off x="4046182" y="3365430"/>
            <a:ext cx="2187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Projectile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5DDB839-52DB-13FF-36A1-F2615D6D8B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21347"/>
              </p:ext>
            </p:extLst>
          </p:nvPr>
        </p:nvGraphicFramePr>
        <p:xfrm>
          <a:off x="4131018" y="3920168"/>
          <a:ext cx="2582509" cy="268224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582509">
                  <a:extLst>
                    <a:ext uri="{9D8B030D-6E8A-4147-A177-3AD203B41FA5}">
                      <a16:colId xmlns:a16="http://schemas.microsoft.com/office/drawing/2014/main" val="30972444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dk1">
                              <a:alpha val="50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 </a:t>
                      </a:r>
                      <a:r>
                        <a:rPr lang="en-US" sz="1600" b="1" dirty="0">
                          <a:solidFill>
                            <a:schemeClr val="dk1">
                              <a:alpha val="50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x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505399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dk1">
                              <a:alpha val="50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 </a:t>
                      </a:r>
                      <a:r>
                        <a:rPr lang="en-US" sz="1600" b="1" dirty="0">
                          <a:solidFill>
                            <a:schemeClr val="dk1">
                              <a:alpha val="50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y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605138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dk1">
                              <a:alpha val="50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</a:t>
                      </a:r>
                      <a:r>
                        <a:rPr lang="en-US" sz="1600" b="1" dirty="0">
                          <a:solidFill>
                            <a:schemeClr val="dk1">
                              <a:alpha val="50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z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202030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solidFill>
                            <a:schemeClr val="dk1">
                              <a:alpha val="50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HitBox</a:t>
                      </a:r>
                      <a:r>
                        <a:rPr lang="en-US" sz="1600" b="1" dirty="0">
                          <a:solidFill>
                            <a:schemeClr val="dk1">
                              <a:alpha val="50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hitbox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810329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void* </a:t>
                      </a:r>
                      <a:r>
                        <a:rPr lang="en-US" sz="1600" b="1" dirty="0" err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vpointer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015625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dk1">
                              <a:alpha val="50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</a:t>
                      </a:r>
                      <a:r>
                        <a:rPr lang="en-US" sz="1600" b="1" dirty="0">
                          <a:solidFill>
                            <a:schemeClr val="dk1">
                              <a:alpha val="50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dk1">
                              <a:alpha val="50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vx</a:t>
                      </a:r>
                      <a:endParaRPr lang="en-US" sz="1600" b="1" dirty="0">
                        <a:solidFill>
                          <a:schemeClr val="dk1">
                            <a:alpha val="50000"/>
                          </a:schemeClr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8316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dk1">
                              <a:alpha val="50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</a:t>
                      </a:r>
                      <a:r>
                        <a:rPr lang="en-US" sz="1600" b="1" dirty="0">
                          <a:solidFill>
                            <a:schemeClr val="dk1">
                              <a:alpha val="50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dk1">
                              <a:alpha val="50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vy</a:t>
                      </a:r>
                      <a:endParaRPr lang="en-US" sz="1600" b="1" dirty="0">
                        <a:solidFill>
                          <a:schemeClr val="dk1">
                            <a:alpha val="50000"/>
                          </a:schemeClr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588723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dk1">
                              <a:alpha val="50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</a:t>
                      </a:r>
                      <a:r>
                        <a:rPr lang="en-US" sz="1600" b="1" dirty="0">
                          <a:solidFill>
                            <a:schemeClr val="dk1">
                              <a:alpha val="50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dk1">
                              <a:alpha val="50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vz</a:t>
                      </a:r>
                      <a:endParaRPr lang="en-US" sz="1600" b="1" dirty="0">
                        <a:solidFill>
                          <a:schemeClr val="dk1">
                            <a:alpha val="50000"/>
                          </a:schemeClr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  <a:alpha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01886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98ACEF9-CE86-35E2-E8E9-E2556370EC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051680"/>
              </p:ext>
            </p:extLst>
          </p:nvPr>
        </p:nvGraphicFramePr>
        <p:xfrm>
          <a:off x="7356818" y="5111121"/>
          <a:ext cx="3869982" cy="67056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101382">
                  <a:extLst>
                    <a:ext uri="{9D8B030D-6E8A-4147-A177-3AD203B41FA5}">
                      <a16:colId xmlns:a16="http://schemas.microsoft.com/office/drawing/2014/main" val="3097244446"/>
                    </a:ext>
                  </a:extLst>
                </a:gridCol>
                <a:gridCol w="2768600">
                  <a:extLst>
                    <a:ext uri="{9D8B030D-6E8A-4147-A177-3AD203B41FA5}">
                      <a16:colId xmlns:a16="http://schemas.microsoft.com/office/drawing/2014/main" val="32019472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update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Projectile::update()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505399"/>
                  </a:ext>
                </a:extLst>
              </a:tr>
              <a:tr h="163665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dk1">
                              <a:alpha val="25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render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dk1">
                              <a:alpha val="25000"/>
                            </a:schemeClr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Entity::render()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605138"/>
                  </a:ext>
                </a:extLst>
              </a:tr>
            </a:tbl>
          </a:graphicData>
        </a:graphic>
      </p:graphicFrame>
      <p:cxnSp>
        <p:nvCxnSpPr>
          <p:cNvPr id="8" name="Straight Arrow Connector 4">
            <a:extLst>
              <a:ext uri="{FF2B5EF4-FFF2-40B4-BE49-F238E27FC236}">
                <a16:creationId xmlns:a16="http://schemas.microsoft.com/office/drawing/2014/main" id="{206F27CE-FA6B-39CF-B4D2-CD763417BC37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277817" y="4068535"/>
            <a:ext cx="853201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4">
            <a:extLst>
              <a:ext uri="{FF2B5EF4-FFF2-40B4-BE49-F238E27FC236}">
                <a16:creationId xmlns:a16="http://schemas.microsoft.com/office/drawing/2014/main" id="{671DCB31-5F0D-095B-436C-499AD9F0A5C1}"/>
              </a:ext>
            </a:extLst>
          </p:cNvPr>
          <p:cNvCxnSpPr>
            <a:cxnSpLocks/>
          </p:cNvCxnSpPr>
          <p:nvPr/>
        </p:nvCxnSpPr>
        <p:spPr>
          <a:xfrm>
            <a:off x="6713527" y="5446401"/>
            <a:ext cx="643291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095497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D1F4E-D537-ED49-2EDE-68F757D77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84BB5E-D184-7607-EFBF-144962273AF0}"/>
              </a:ext>
            </a:extLst>
          </p:cNvPr>
          <p:cNvSpPr txBox="1">
            <a:spLocks/>
          </p:cNvSpPr>
          <p:nvPr/>
        </p:nvSpPr>
        <p:spPr>
          <a:xfrm>
            <a:off x="6658708" y="1541416"/>
            <a:ext cx="4763797" cy="468584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algn="ctr"/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Point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5F26C9-A693-10C0-D535-F092A0728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028805" cy="766989"/>
          </a:xfrm>
        </p:spPr>
        <p:txBody>
          <a:bodyPr>
            <a:normAutofit/>
          </a:bodyPr>
          <a:lstStyle/>
          <a:p>
            <a:r>
              <a:rPr lang="en-US" dirty="0"/>
              <a:t>Recall: Classes in Python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9D7BE-BE6B-17F3-F1B8-9B25F9FA3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Point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def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</a:t>
            </a:r>
            <a:r>
              <a:rPr lang="en-US" sz="2400" b="0" dirty="0" err="1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init</a:t>
            </a:r>
            <a:r>
              <a:rPr lang="en-US" sz="24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(self, </a:t>
            </a:r>
            <a:r>
              <a:rPr lang="en-US" sz="24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y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):</a:t>
            </a:r>
          </a:p>
          <a:p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self._x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endParaRPr lang="en-US" sz="24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self._y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y</a:t>
            </a:r>
            <a:endParaRPr lang="en-US" sz="24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def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getX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(self): </a:t>
            </a: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return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self._x</a:t>
            </a:r>
            <a:endParaRPr lang="en-US" sz="24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def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getY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(self):</a:t>
            </a:r>
          </a:p>
          <a:p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return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self._y</a:t>
            </a:r>
            <a:endParaRPr lang="en-US" sz="2400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sz="2400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B6D3A31-63E4-A6B7-3BA1-47FBD3203A43}"/>
              </a:ext>
            </a:extLst>
          </p:cNvPr>
          <p:cNvGraphicFramePr>
            <a:graphicFrameLocks noGrp="1"/>
          </p:cNvGraphicFramePr>
          <p:nvPr/>
        </p:nvGraphicFramePr>
        <p:xfrm>
          <a:off x="8855921" y="3338771"/>
          <a:ext cx="2071908" cy="158496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71908">
                  <a:extLst>
                    <a:ext uri="{9D8B030D-6E8A-4147-A177-3AD203B41FA5}">
                      <a16:colId xmlns:a16="http://schemas.microsoft.com/office/drawing/2014/main" val="3097244446"/>
                    </a:ext>
                  </a:extLst>
                </a:gridCol>
              </a:tblGrid>
              <a:tr h="182393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refcount</a:t>
                      </a:r>
                      <a:endParaRPr lang="en-US" sz="2000" dirty="0"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892093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type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394044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_x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505399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_y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6051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C4CFE38-F0CF-DCFE-4BDC-59ED3687BE64}"/>
              </a:ext>
            </a:extLst>
          </p:cNvPr>
          <p:cNvGraphicFramePr>
            <a:graphicFrameLocks noGrp="1"/>
          </p:cNvGraphicFramePr>
          <p:nvPr/>
        </p:nvGraphicFramePr>
        <p:xfrm>
          <a:off x="7027888" y="3338770"/>
          <a:ext cx="497174" cy="39624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7174">
                  <a:extLst>
                    <a:ext uri="{9D8B030D-6E8A-4147-A177-3AD203B41FA5}">
                      <a16:colId xmlns:a16="http://schemas.microsoft.com/office/drawing/2014/main" val="3097244446"/>
                    </a:ext>
                  </a:extLst>
                </a:gridCol>
              </a:tblGrid>
              <a:tr h="18239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p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892093"/>
                  </a:ext>
                </a:extLst>
              </a:tr>
            </a:tbl>
          </a:graphicData>
        </a:graphic>
      </p:graphicFrame>
      <p:cxnSp>
        <p:nvCxnSpPr>
          <p:cNvPr id="12" name="Straight Arrow Connector 4">
            <a:extLst>
              <a:ext uri="{FF2B5EF4-FFF2-40B4-BE49-F238E27FC236}">
                <a16:creationId xmlns:a16="http://schemas.microsoft.com/office/drawing/2014/main" id="{7877628E-5184-1A03-8949-EEB489F7B146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7525062" y="3536890"/>
            <a:ext cx="133085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10855508-163E-ED14-C9EB-AC957B00788C}"/>
              </a:ext>
            </a:extLst>
          </p:cNvPr>
          <p:cNvSpPr txBox="1">
            <a:spLocks/>
          </p:cNvSpPr>
          <p:nvPr/>
        </p:nvSpPr>
        <p:spPr>
          <a:xfrm>
            <a:off x="3714101" y="4274943"/>
            <a:ext cx="4763797" cy="23123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lnSpcReduction="1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Python </a:t>
            </a:r>
            <a:r>
              <a:rPr lang="en-US" sz="24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stores extra information </a:t>
            </a:r>
            <a:r>
              <a:rPr lang="en-US" sz="24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about the type of the object in its memory footprint! This enables runtime type checking.</a:t>
            </a:r>
          </a:p>
        </p:txBody>
      </p:sp>
    </p:spTree>
    <p:extLst>
      <p:ext uri="{BB962C8B-B14F-4D97-AF65-F5344CB8AC3E}">
        <p14:creationId xmlns:p14="http://schemas.microsoft.com/office/powerpoint/2010/main" val="20224152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468CFC-9186-B93F-22EC-304D050E0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700" indent="0">
              <a:buNone/>
            </a:pPr>
            <a:r>
              <a:rPr lang="en-US" dirty="0"/>
              <a:t>Both Python and C++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virtual</a:t>
            </a:r>
            <a:r>
              <a:rPr lang="en-US" dirty="0"/>
              <a:t> functions store type-specific information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7FCF371-26BC-30E2-60FB-837872A11A5F}"/>
              </a:ext>
            </a:extLst>
          </p:cNvPr>
          <p:cNvSpPr txBox="1">
            <a:spLocks/>
          </p:cNvSpPr>
          <p:nvPr/>
        </p:nvSpPr>
        <p:spPr>
          <a:xfrm>
            <a:off x="518309" y="2316670"/>
            <a:ext cx="6047089" cy="419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0" dirty="0">
                <a:solidFill>
                  <a:srgbClr val="D73A48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Entity* 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 </a:t>
            </a:r>
            <a:r>
              <a:rPr lang="en-US" sz="2400" b="0" dirty="0">
                <a:solidFill>
                  <a:schemeClr val="bg1">
                    <a:lumMod val="50000"/>
                  </a:scheme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/* ... */</a:t>
            </a:r>
            <a:r>
              <a:rPr lang="en-US" sz="2400" b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AC19EF-798B-45CD-89B7-51EB2880C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virtual</a:t>
            </a:r>
            <a:r>
              <a:rPr lang="en-US" dirty="0"/>
              <a:t> is kind of like Python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529485-3D4D-54A3-3B35-33A18352AFD1}"/>
              </a:ext>
            </a:extLst>
          </p:cNvPr>
          <p:cNvSpPr txBox="1">
            <a:spLocks/>
          </p:cNvSpPr>
          <p:nvPr/>
        </p:nvSpPr>
        <p:spPr>
          <a:xfrm>
            <a:off x="6804787" y="2316670"/>
            <a:ext cx="4763797" cy="419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 </a:t>
            </a:r>
            <a:r>
              <a:rPr lang="en-US" sz="2400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Point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400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430ACDB-ED52-DF92-7432-E50FC1742B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890049"/>
              </p:ext>
            </p:extLst>
          </p:nvPr>
        </p:nvGraphicFramePr>
        <p:xfrm>
          <a:off x="9002000" y="3860023"/>
          <a:ext cx="2071908" cy="158496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071908">
                  <a:extLst>
                    <a:ext uri="{9D8B030D-6E8A-4147-A177-3AD203B41FA5}">
                      <a16:colId xmlns:a16="http://schemas.microsoft.com/office/drawing/2014/main" val="3097244446"/>
                    </a:ext>
                  </a:extLst>
                </a:gridCol>
              </a:tblGrid>
              <a:tr h="182393">
                <a:tc>
                  <a:txBody>
                    <a:bodyPr/>
                    <a:lstStyle/>
                    <a:p>
                      <a:r>
                        <a:rPr lang="en-US" sz="2000" dirty="0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refcount</a:t>
                      </a:r>
                      <a:endParaRPr lang="en-US" sz="2000" dirty="0"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892093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type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7394044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_x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505399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_y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60513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2C5CDFA-CA25-DB4A-58E8-A9253307B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27041"/>
              </p:ext>
            </p:extLst>
          </p:nvPr>
        </p:nvGraphicFramePr>
        <p:xfrm>
          <a:off x="7173967" y="3860022"/>
          <a:ext cx="497174" cy="39624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497174">
                  <a:extLst>
                    <a:ext uri="{9D8B030D-6E8A-4147-A177-3AD203B41FA5}">
                      <a16:colId xmlns:a16="http://schemas.microsoft.com/office/drawing/2014/main" val="3097244446"/>
                    </a:ext>
                  </a:extLst>
                </a:gridCol>
              </a:tblGrid>
              <a:tr h="182393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p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0892093"/>
                  </a:ext>
                </a:extLst>
              </a:tr>
            </a:tbl>
          </a:graphicData>
        </a:graphic>
      </p:graphicFrame>
      <p:cxnSp>
        <p:nvCxnSpPr>
          <p:cNvPr id="7" name="Straight Arrow Connector 4">
            <a:extLst>
              <a:ext uri="{FF2B5EF4-FFF2-40B4-BE49-F238E27FC236}">
                <a16:creationId xmlns:a16="http://schemas.microsoft.com/office/drawing/2014/main" id="{FB9EAB9F-335B-3D7D-CCAB-2DD1701A8C6A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7671141" y="4058142"/>
            <a:ext cx="133085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AC8FC4A-F94D-AB36-520D-C5866C7FB3C8}"/>
              </a:ext>
            </a:extLst>
          </p:cNvPr>
          <p:cNvSpPr txBox="1"/>
          <p:nvPr/>
        </p:nvSpPr>
        <p:spPr>
          <a:xfrm>
            <a:off x="788366" y="3491359"/>
            <a:ext cx="2582509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Entity*</a:t>
            </a:r>
            <a:r>
              <a:rPr lang="en-US" sz="20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entity</a:t>
            </a:r>
            <a:endParaRPr lang="en-US" sz="2000" dirty="0">
              <a:solidFill>
                <a:srgbClr val="D73A48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8E985A-59C9-E157-69F9-71542C7A40CB}"/>
              </a:ext>
            </a:extLst>
          </p:cNvPr>
          <p:cNvSpPr txBox="1"/>
          <p:nvPr/>
        </p:nvSpPr>
        <p:spPr>
          <a:xfrm>
            <a:off x="3592046" y="2951669"/>
            <a:ext cx="2187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Projectile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4E16130-59A9-1180-377D-6A5D0F9303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3570407"/>
              </p:ext>
            </p:extLst>
          </p:nvPr>
        </p:nvGraphicFramePr>
        <p:xfrm>
          <a:off x="3676882" y="3506407"/>
          <a:ext cx="2582509" cy="268224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2582509">
                  <a:extLst>
                    <a:ext uri="{9D8B030D-6E8A-4147-A177-3AD203B41FA5}">
                      <a16:colId xmlns:a16="http://schemas.microsoft.com/office/drawing/2014/main" val="30972444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 </a:t>
                      </a:r>
                      <a:r>
                        <a:rPr lang="en-US" sz="16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x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505399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 </a:t>
                      </a:r>
                      <a:r>
                        <a:rPr lang="en-US" sz="16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y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605138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</a:t>
                      </a:r>
                      <a:r>
                        <a:rPr lang="en-US" sz="16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z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202030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600" b="0" dirty="0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HitBox</a:t>
                      </a:r>
                      <a:r>
                        <a:rPr lang="en-US" sz="16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hitbox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810329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void* </a:t>
                      </a:r>
                      <a:r>
                        <a:rPr lang="en-US" sz="1600" b="1" dirty="0" err="1">
                          <a:solidFill>
                            <a:schemeClr val="tx1"/>
                          </a:solidFill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vpointer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015625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</a:t>
                      </a:r>
                      <a:r>
                        <a:rPr lang="en-US" sz="16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</a:t>
                      </a:r>
                      <a:r>
                        <a:rPr lang="en-US" sz="1600" b="1" dirty="0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vx</a:t>
                      </a:r>
                      <a:endParaRPr lang="en-US" sz="1600" b="1" dirty="0"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18316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</a:t>
                      </a:r>
                      <a:r>
                        <a:rPr lang="en-US" sz="16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</a:t>
                      </a:r>
                      <a:r>
                        <a:rPr lang="en-US" sz="1600" b="1" dirty="0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vy</a:t>
                      </a:r>
                      <a:endParaRPr lang="en-US" sz="1600" b="1" dirty="0"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588723"/>
                  </a:ext>
                </a:extLst>
              </a:tr>
              <a:tr h="182393"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double</a:t>
                      </a:r>
                      <a:r>
                        <a:rPr lang="en-US" sz="1600" b="1" dirty="0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 </a:t>
                      </a:r>
                      <a:r>
                        <a:rPr lang="en-US" sz="1600" b="1" dirty="0" err="1">
                          <a:latin typeface="EmbedMenlo" panose="020B0609030804020204" pitchFamily="49" charset="0"/>
                          <a:ea typeface="EmbedMenlo" panose="020B0609030804020204" pitchFamily="49" charset="0"/>
                          <a:cs typeface="EmbedMenlo" panose="020B0609030804020204" pitchFamily="49" charset="0"/>
                        </a:rPr>
                        <a:t>vz</a:t>
                      </a:r>
                      <a:endParaRPr lang="en-US" sz="1600" b="1" dirty="0">
                        <a:latin typeface="EmbedMenlo" panose="020B0609030804020204" pitchFamily="49" charset="0"/>
                        <a:ea typeface="EmbedMenlo" panose="020B0609030804020204" pitchFamily="49" charset="0"/>
                        <a:cs typeface="EmbedMenlo" panose="020B0609030804020204" pitchFamily="49" charset="0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018864"/>
                  </a:ext>
                </a:extLst>
              </a:tr>
            </a:tbl>
          </a:graphicData>
        </a:graphic>
      </p:graphicFrame>
      <p:cxnSp>
        <p:nvCxnSpPr>
          <p:cNvPr id="11" name="Straight Arrow Connector 4">
            <a:extLst>
              <a:ext uri="{FF2B5EF4-FFF2-40B4-BE49-F238E27FC236}">
                <a16:creationId xmlns:a16="http://schemas.microsoft.com/office/drawing/2014/main" id="{8900C837-0B1A-A52F-BED3-9BDFF38337CC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370875" y="3691414"/>
            <a:ext cx="306007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DC33C53-EF61-7B6A-252A-B2DE3A5A71AF}"/>
              </a:ext>
            </a:extLst>
          </p:cNvPr>
          <p:cNvSpPr txBox="1"/>
          <p:nvPr/>
        </p:nvSpPr>
        <p:spPr>
          <a:xfrm>
            <a:off x="3683684" y="4847526"/>
            <a:ext cx="2575707" cy="33721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noAutofit/>
          </a:bodyPr>
          <a:lstStyle/>
          <a:p>
            <a:endParaRPr lang="en-US" sz="2000" dirty="0">
              <a:solidFill>
                <a:srgbClr val="D73A48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5CC68C-87F8-D773-FF09-8F1FBC8299B2}"/>
              </a:ext>
            </a:extLst>
          </p:cNvPr>
          <p:cNvSpPr txBox="1"/>
          <p:nvPr/>
        </p:nvSpPr>
        <p:spPr>
          <a:xfrm>
            <a:off x="9002001" y="4256262"/>
            <a:ext cx="2071908" cy="39623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noAutofit/>
          </a:bodyPr>
          <a:lstStyle/>
          <a:p>
            <a:endParaRPr lang="en-US" sz="2000" dirty="0">
              <a:solidFill>
                <a:srgbClr val="D73A48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6441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90FE6F-B502-086E-F096-89BE1C977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Turn to a partner and talk about:</a:t>
            </a:r>
          </a:p>
          <a:p>
            <a:pPr lvl="1"/>
            <a:r>
              <a:rPr lang="en-US" dirty="0"/>
              <a:t>When might you want to use a virtual function?</a:t>
            </a:r>
          </a:p>
          <a:p>
            <a:pPr lvl="1"/>
            <a:r>
              <a:rPr lang="en-US" dirty="0"/>
              <a:t>When might you </a:t>
            </a:r>
            <a:r>
              <a:rPr lang="en-US" b="1" dirty="0"/>
              <a:t>not</a:t>
            </a:r>
            <a:r>
              <a:rPr lang="en-US" dirty="0"/>
              <a:t> want to use a virtual function?</a:t>
            </a:r>
          </a:p>
          <a:p>
            <a:pPr lvl="1"/>
            <a:endParaRPr lang="en-US" dirty="0"/>
          </a:p>
          <a:p>
            <a:r>
              <a:rPr lang="en-US" dirty="0"/>
              <a:t>In many other languages, class functions are virtual by default</a:t>
            </a:r>
            <a:endParaRPr lang="en-US" b="1" dirty="0"/>
          </a:p>
          <a:p>
            <a:r>
              <a:rPr lang="en-US" b="1" dirty="0"/>
              <a:t>Key idea: </a:t>
            </a:r>
            <a:r>
              <a:rPr lang="en-US" dirty="0"/>
              <a:t>In C++, you have to opt in because they are </a:t>
            </a:r>
            <a:r>
              <a:rPr lang="en-US" dirty="0">
                <a:solidFill>
                  <a:srgbClr val="D73A48"/>
                </a:solidFill>
              </a:rPr>
              <a:t>more expensive</a:t>
            </a:r>
          </a:p>
          <a:p>
            <a:pPr lvl="1"/>
            <a:r>
              <a:rPr lang="en-US" dirty="0"/>
              <a:t>Increased </a:t>
            </a:r>
            <a:r>
              <a:rPr lang="en-US" b="1" dirty="0"/>
              <a:t>size</a:t>
            </a:r>
            <a:r>
              <a:rPr lang="en-US" dirty="0"/>
              <a:t> of memory layout of the class</a:t>
            </a:r>
          </a:p>
          <a:p>
            <a:pPr lvl="1"/>
            <a:r>
              <a:rPr lang="en-US" dirty="0"/>
              <a:t>Takes </a:t>
            </a:r>
            <a:r>
              <a:rPr lang="en-US" b="1" dirty="0"/>
              <a:t>longer</a:t>
            </a:r>
            <a:r>
              <a:rPr lang="en-US" dirty="0"/>
              <a:t> to look up </a:t>
            </a:r>
            <a:r>
              <a:rPr lang="en-US" dirty="0" err="1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vtable</a:t>
            </a:r>
            <a:r>
              <a:rPr lang="en-US" dirty="0"/>
              <a:t> and call the method</a:t>
            </a:r>
          </a:p>
          <a:p>
            <a:r>
              <a:rPr lang="en-US" dirty="0"/>
              <a:t>In quant finance and industries where nanoseconds count, virtual functions are not used!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0A83DF-2830-D4B7-529D-6FBAA157C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check: pros/cons of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virtual</a:t>
            </a:r>
            <a:r>
              <a:rPr lang="en-US" dirty="0"/>
              <a:t> functions?</a:t>
            </a:r>
          </a:p>
        </p:txBody>
      </p:sp>
    </p:spTree>
    <p:extLst>
      <p:ext uri="{BB962C8B-B14F-4D97-AF65-F5344CB8AC3E}">
        <p14:creationId xmlns:p14="http://schemas.microsoft.com/office/powerpoint/2010/main" val="69899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06305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227DE-329F-58B9-7990-960D5D6A7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virtual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23F37-4FA3-5F86-3B43-29E92A235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virtual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update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virtual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render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1457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11D39-489D-2DD7-2735-F003FF4FA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5A102-1FA0-65BC-3257-24393E039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virtual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C43B4-D7CD-CBEE-4B9A-C28A48BD5C81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 anchor="ctr"/>
          <a:lstStyle/>
          <a:p>
            <a:r>
              <a:rPr lang="en-US" b="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</a:t>
            </a:r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endParaRPr lang="en-US" b="0" dirty="0">
              <a:solidFill>
                <a:srgbClr val="24292E">
                  <a:alpha val="50000"/>
                </a:srgbClr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1" dirty="0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virtual</a:t>
            </a:r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update</a:t>
            </a:r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  <a:r>
              <a:rPr lang="en-US" b="1" dirty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1" dirty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>
                <a:solidFill>
                  <a:srgbClr val="005CC5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1" dirty="0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virtual</a:t>
            </a:r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render</a:t>
            </a:r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  <a:r>
              <a:rPr lang="en-US" b="1" dirty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>
                <a:solidFill>
                  <a:srgbClr val="D73A49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1" dirty="0">
                <a:solidFill>
                  <a:srgbClr val="24292E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1" dirty="0">
                <a:solidFill>
                  <a:srgbClr val="005CC5"/>
                </a:solidFill>
                <a:effectLst/>
                <a:highlight>
                  <a:srgbClr val="FFFF00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>
                    <a:alpha val="50000"/>
                  </a:srgbClr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 dirty="0">
              <a:solidFill>
                <a:schemeClr val="tx1">
                  <a:alpha val="50000"/>
                </a:schemeClr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6A750D4-F1C8-EB4B-4A8A-E8034FA201A5}"/>
              </a:ext>
            </a:extLst>
          </p:cNvPr>
          <p:cNvSpPr txBox="1">
            <a:spLocks/>
          </p:cNvSpPr>
          <p:nvPr/>
        </p:nvSpPr>
        <p:spPr>
          <a:xfrm>
            <a:off x="7217383" y="3094745"/>
            <a:ext cx="4763797" cy="16743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24292E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Mark a virtual function as </a:t>
            </a:r>
            <a:r>
              <a:rPr lang="en-US" sz="2400" dirty="0">
                <a:solidFill>
                  <a:srgbClr val="D73A48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pure virtual</a:t>
            </a:r>
            <a:r>
              <a:rPr lang="en-US" sz="2400" dirty="0">
                <a:solidFill>
                  <a:srgbClr val="24292E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 by adding </a:t>
            </a:r>
            <a:r>
              <a:rPr lang="en-US" sz="24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 0;</a:t>
            </a:r>
            <a:r>
              <a:rPr lang="en-US" sz="2400" dirty="0">
                <a:solidFill>
                  <a:srgbClr val="24292E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 instead of an implementation! </a:t>
            </a:r>
          </a:p>
        </p:txBody>
      </p:sp>
    </p:spTree>
    <p:extLst>
      <p:ext uri="{BB962C8B-B14F-4D97-AF65-F5344CB8AC3E}">
        <p14:creationId xmlns:p14="http://schemas.microsoft.com/office/powerpoint/2010/main" val="419758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04221-8EDC-1F22-C60B-337E1C0A1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virtual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95B55-D122-E8C0-E3A4-9229DDF10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854234"/>
            <a:ext cx="5538177" cy="3468188"/>
          </a:xfrm>
        </p:spPr>
        <p:txBody>
          <a:bodyPr anchor="ctr">
            <a:normAutofit fontScale="85000" lnSpcReduction="10000"/>
          </a:bodyPr>
          <a:lstStyle/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virtual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update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virtual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render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e;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❌ Entity is abstract!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C2ED5F-9763-1936-6849-9186CC37BE7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60122" y="2854233"/>
            <a:ext cx="5538177" cy="3468189"/>
          </a:xfrm>
        </p:spPr>
        <p:txBody>
          <a:bodyPr anchor="ctr">
            <a:normAutofit fontScale="77500" lnSpcReduction="20000"/>
          </a:bodyPr>
          <a:lstStyle/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Projectile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: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Entity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void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update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override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{};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void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render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override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{};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Projectile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p;</a:t>
            </a:r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✅ Projectile is concrete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344354-1832-6245-388C-D3BF30D8B808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93700" y="1541416"/>
            <a:ext cx="11404599" cy="116912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class with one or more pure virtual functions is an </a:t>
            </a:r>
            <a:r>
              <a:rPr lang="en-US" b="1" dirty="0">
                <a:solidFill>
                  <a:srgbClr val="D73A48"/>
                </a:solidFill>
              </a:rPr>
              <a:t>abstract</a:t>
            </a:r>
            <a:r>
              <a:rPr lang="en-US" dirty="0"/>
              <a:t> class, it can’t be instantiated!</a:t>
            </a:r>
          </a:p>
          <a:p>
            <a:r>
              <a:rPr lang="en-US" dirty="0"/>
              <a:t>Overriding all of the pure virtual functions makes the class </a:t>
            </a:r>
            <a:r>
              <a:rPr lang="en-US" b="1" dirty="0">
                <a:solidFill>
                  <a:srgbClr val="D73A48"/>
                </a:solidFill>
              </a:rPr>
              <a:t>concrete</a:t>
            </a:r>
            <a:r>
              <a:rPr lang="en-US" dirty="0"/>
              <a:t>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90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A6FE8-8ECC-4648-DC14-9277CBA88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Point</a:t>
            </a:r>
            <a:r>
              <a:rPr lang="en-US" dirty="0"/>
              <a:t> on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4E416-A6E3-8F01-0F64-E33FEE0F5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Point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y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~Point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getX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getY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void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setX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void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setY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private: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x;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y;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89FAE66-BBC5-F5AD-7E73-41F10A428A41}"/>
              </a:ext>
            </a:extLst>
          </p:cNvPr>
          <p:cNvSpPr txBox="1">
            <a:spLocks/>
          </p:cNvSpPr>
          <p:nvPr/>
        </p:nvSpPr>
        <p:spPr>
          <a:xfrm>
            <a:off x="6703470" y="1241859"/>
            <a:ext cx="4715454" cy="98011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</a:p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Accessible by everyone! </a:t>
            </a:r>
            <a:endParaRPr lang="en-US" sz="2000" b="1" dirty="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7" name="Straight Arrow Connector 4">
            <a:extLst>
              <a:ext uri="{FF2B5EF4-FFF2-40B4-BE49-F238E27FC236}">
                <a16:creationId xmlns:a16="http://schemas.microsoft.com/office/drawing/2014/main" id="{719C2BD4-3CE8-D31F-14ED-C38A23BA202A}"/>
              </a:ext>
            </a:extLst>
          </p:cNvPr>
          <p:cNvCxnSpPr>
            <a:cxnSpLocks/>
            <a:stCxn id="6" idx="1"/>
          </p:cNvCxnSpPr>
          <p:nvPr/>
        </p:nvCxnSpPr>
        <p:spPr>
          <a:xfrm rot="10800000" flipV="1">
            <a:off x="3988676" y="1731914"/>
            <a:ext cx="2714794" cy="364899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58BB830-739D-F472-C474-859D90F0B941}"/>
              </a:ext>
            </a:extLst>
          </p:cNvPr>
          <p:cNvSpPr txBox="1">
            <a:spLocks/>
          </p:cNvSpPr>
          <p:nvPr/>
        </p:nvSpPr>
        <p:spPr>
          <a:xfrm>
            <a:off x="6703470" y="5339304"/>
            <a:ext cx="4715454" cy="12433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private:</a:t>
            </a:r>
          </a:p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Only visible to us! Implementation details</a:t>
            </a:r>
            <a:endParaRPr lang="en-US" sz="2000" b="1" dirty="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14" name="Straight Arrow Connector 4">
            <a:extLst>
              <a:ext uri="{FF2B5EF4-FFF2-40B4-BE49-F238E27FC236}">
                <a16:creationId xmlns:a16="http://schemas.microsoft.com/office/drawing/2014/main" id="{843051EA-C928-EA46-AFB0-962E1A3283B6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3578772" y="4650829"/>
            <a:ext cx="3124698" cy="1310151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88BC9CF-F471-F094-7737-20FEE53C3B6E}"/>
              </a:ext>
            </a:extLst>
          </p:cNvPr>
          <p:cNvSpPr txBox="1">
            <a:spLocks/>
          </p:cNvSpPr>
          <p:nvPr/>
        </p:nvSpPr>
        <p:spPr>
          <a:xfrm>
            <a:off x="6703470" y="2488717"/>
            <a:ext cx="4715454" cy="98011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accent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constructor</a:t>
            </a:r>
          </a:p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Initializes this class</a:t>
            </a:r>
            <a:endParaRPr lang="en-US" sz="2000" b="1" dirty="0"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cxnSp>
        <p:nvCxnSpPr>
          <p:cNvPr id="23" name="Straight Arrow Connector 4">
            <a:extLst>
              <a:ext uri="{FF2B5EF4-FFF2-40B4-BE49-F238E27FC236}">
                <a16:creationId xmlns:a16="http://schemas.microsoft.com/office/drawing/2014/main" id="{F8E979E3-F542-2D15-609B-2314297056D8}"/>
              </a:ext>
            </a:extLst>
          </p:cNvPr>
          <p:cNvCxnSpPr>
            <a:cxnSpLocks/>
            <a:stCxn id="18" idx="1"/>
          </p:cNvCxnSpPr>
          <p:nvPr/>
        </p:nvCxnSpPr>
        <p:spPr>
          <a:xfrm rot="10800000">
            <a:off x="3988676" y="2488718"/>
            <a:ext cx="2714794" cy="490057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8E78F32-CE8F-7441-D732-9A9E2F55AEB6}"/>
              </a:ext>
            </a:extLst>
          </p:cNvPr>
          <p:cNvSpPr txBox="1">
            <a:spLocks/>
          </p:cNvSpPr>
          <p:nvPr/>
        </p:nvSpPr>
        <p:spPr>
          <a:xfrm>
            <a:off x="6703470" y="3781595"/>
            <a:ext cx="4715454" cy="132848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chemeClr val="accent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destructor</a:t>
            </a:r>
          </a:p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Cleans up this class</a:t>
            </a:r>
          </a:p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Usually don’t need this</a:t>
            </a:r>
          </a:p>
        </p:txBody>
      </p:sp>
      <p:cxnSp>
        <p:nvCxnSpPr>
          <p:cNvPr id="27" name="Straight Arrow Connector 4">
            <a:extLst>
              <a:ext uri="{FF2B5EF4-FFF2-40B4-BE49-F238E27FC236}">
                <a16:creationId xmlns:a16="http://schemas.microsoft.com/office/drawing/2014/main" id="{164EFC6E-DDA7-A723-C6EB-6C95785044CB}"/>
              </a:ext>
            </a:extLst>
          </p:cNvPr>
          <p:cNvCxnSpPr>
            <a:cxnSpLocks/>
            <a:stCxn id="26" idx="1"/>
          </p:cNvCxnSpPr>
          <p:nvPr/>
        </p:nvCxnSpPr>
        <p:spPr>
          <a:xfrm rot="10800000">
            <a:off x="2443656" y="2822029"/>
            <a:ext cx="4259815" cy="1623807"/>
          </a:xfrm>
          <a:prstGeom prst="curvedConnector3">
            <a:avLst>
              <a:gd name="adj1" fmla="val 50000"/>
            </a:avLst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158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18" grpId="0" animBg="1"/>
      <p:bldP spid="2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A8D4DAE-284C-874D-5BDA-13EF4C8D1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700" indent="0">
              <a:buNone/>
            </a:pPr>
            <a:r>
              <a:rPr lang="en-US" dirty="0"/>
              <a:t>Pure virtual functions are useful when there’s </a:t>
            </a:r>
            <a:r>
              <a:rPr lang="en-US" b="1" dirty="0">
                <a:solidFill>
                  <a:srgbClr val="D73A48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no clear default implementation</a:t>
            </a:r>
            <a:r>
              <a:rPr lang="en-US" dirty="0"/>
              <a:t>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F9CE2F-7CD3-137D-54A7-D2684314A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Pure virtual functions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F18B25E-CE28-5524-2379-CABBE73FE1EA}"/>
              </a:ext>
            </a:extLst>
          </p:cNvPr>
          <p:cNvGrpSpPr/>
          <p:nvPr/>
        </p:nvGrpSpPr>
        <p:grpSpPr>
          <a:xfrm>
            <a:off x="393700" y="2952242"/>
            <a:ext cx="6011387" cy="3024017"/>
            <a:chOff x="175048" y="2926752"/>
            <a:chExt cx="6451118" cy="324522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5642A0-B4CD-167C-7B7D-D48D3DBEEB91}"/>
                </a:ext>
              </a:extLst>
            </p:cNvPr>
            <p:cNvSpPr txBox="1"/>
            <p:nvPr/>
          </p:nvSpPr>
          <p:spPr>
            <a:xfrm>
              <a:off x="2800656" y="2926752"/>
              <a:ext cx="1947189" cy="3963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Shape</a:t>
              </a:r>
            </a:p>
          </p:txBody>
        </p:sp>
        <p:pic>
          <p:nvPicPr>
            <p:cNvPr id="4" name="Picture 2" descr="Point cloud - Open3D primary (unknown) documentation">
              <a:extLst>
                <a:ext uri="{FF2B5EF4-FFF2-40B4-BE49-F238E27FC236}">
                  <a16:creationId xmlns:a16="http://schemas.microsoft.com/office/drawing/2014/main" id="{2D312F8A-6DAB-02F8-26E4-2300397947C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50" t="-3" r="14080" b="3"/>
            <a:stretch/>
          </p:blipFill>
          <p:spPr bwMode="auto">
            <a:xfrm>
              <a:off x="2850720" y="3363686"/>
              <a:ext cx="968201" cy="7577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3763BC2-4B9E-9260-9DEA-D0CBDF432DB2}"/>
                </a:ext>
              </a:extLst>
            </p:cNvPr>
            <p:cNvGrpSpPr/>
            <p:nvPr/>
          </p:nvGrpSpPr>
          <p:grpSpPr>
            <a:xfrm>
              <a:off x="175048" y="4355566"/>
              <a:ext cx="1482628" cy="1404883"/>
              <a:chOff x="850900" y="4189064"/>
              <a:chExt cx="2336800" cy="221426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F9A12C1-6D39-905D-0E6E-A8FA6EFFC5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0900" y="4701529"/>
                <a:ext cx="2336800" cy="17018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E44547-97D6-4563-1343-B3A5093EAA0E}"/>
                  </a:ext>
                </a:extLst>
              </p:cNvPr>
              <p:cNvSpPr txBox="1"/>
              <p:nvPr/>
            </p:nvSpPr>
            <p:spPr>
              <a:xfrm>
                <a:off x="859038" y="4189064"/>
                <a:ext cx="2328662" cy="630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Box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BC77EDD-ECA8-4DC8-F9EA-664984AED537}"/>
                </a:ext>
              </a:extLst>
            </p:cNvPr>
            <p:cNvGrpSpPr/>
            <p:nvPr/>
          </p:nvGrpSpPr>
          <p:grpSpPr>
            <a:xfrm>
              <a:off x="1736209" y="4652345"/>
              <a:ext cx="1193888" cy="1408013"/>
              <a:chOff x="3347513" y="4189064"/>
              <a:chExt cx="1881711" cy="2219197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1F79E1D9-A108-6C73-7DD0-60FD007B85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8478" r="5877"/>
              <a:stretch/>
            </p:blipFill>
            <p:spPr>
              <a:xfrm>
                <a:off x="3347513" y="4719161"/>
                <a:ext cx="1881711" cy="1689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C82204-07BD-89B5-F8E2-858E71FCFCEA}"/>
                  </a:ext>
                </a:extLst>
              </p:cNvPr>
              <p:cNvSpPr txBox="1"/>
              <p:nvPr/>
            </p:nvSpPr>
            <p:spPr>
              <a:xfrm>
                <a:off x="3347513" y="4189064"/>
                <a:ext cx="1875359" cy="630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Sphere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8860F2C-C261-C998-F9B3-7FB6B571EEF3}"/>
                </a:ext>
              </a:extLst>
            </p:cNvPr>
            <p:cNvGrpSpPr/>
            <p:nvPr/>
          </p:nvGrpSpPr>
          <p:grpSpPr>
            <a:xfrm>
              <a:off x="2986308" y="4696999"/>
              <a:ext cx="828514" cy="1474975"/>
              <a:chOff x="5385861" y="4078592"/>
              <a:chExt cx="1305837" cy="2324737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8AC79A8-CD95-3D66-9664-9F8AB4B001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7538" t="-1047" r="16715" b="1047"/>
              <a:stretch/>
            </p:blipFill>
            <p:spPr>
              <a:xfrm>
                <a:off x="5389037" y="4719161"/>
                <a:ext cx="1302661" cy="168416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48BCC4B-1CA7-8C9E-C4B7-99BCF1C28A70}"/>
                  </a:ext>
                </a:extLst>
              </p:cNvPr>
              <p:cNvSpPr txBox="1"/>
              <p:nvPr/>
            </p:nvSpPr>
            <p:spPr>
              <a:xfrm>
                <a:off x="5385861" y="4078592"/>
                <a:ext cx="1302661" cy="6306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Cone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E65FD3B-A9F4-BE32-C130-E7C94656F7E6}"/>
                </a:ext>
              </a:extLst>
            </p:cNvPr>
            <p:cNvGrpSpPr/>
            <p:nvPr/>
          </p:nvGrpSpPr>
          <p:grpSpPr>
            <a:xfrm>
              <a:off x="3895973" y="4479336"/>
              <a:ext cx="1281184" cy="1416070"/>
              <a:chOff x="6851511" y="4189064"/>
              <a:chExt cx="2019300" cy="2231897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611A52D7-06D2-D27D-0D37-1A6454C2B7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51511" y="4719161"/>
                <a:ext cx="2019300" cy="17018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44A82CF-C924-7621-A4A0-5DA76C59815D}"/>
                  </a:ext>
                </a:extLst>
              </p:cNvPr>
              <p:cNvSpPr txBox="1"/>
              <p:nvPr/>
            </p:nvSpPr>
            <p:spPr>
              <a:xfrm>
                <a:off x="6851511" y="4189064"/>
                <a:ext cx="2019300" cy="630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Ring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56C858E-0964-7ED5-9E5A-BC5EE197F06E}"/>
                </a:ext>
              </a:extLst>
            </p:cNvPr>
            <p:cNvGrpSpPr/>
            <p:nvPr/>
          </p:nvGrpSpPr>
          <p:grpSpPr>
            <a:xfrm>
              <a:off x="5264404" y="4221625"/>
              <a:ext cx="1361762" cy="1416070"/>
              <a:chOff x="9030623" y="4189064"/>
              <a:chExt cx="2146301" cy="2231897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8B278DD-2343-A333-B60F-960ABFC0AC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30624" y="4731861"/>
                <a:ext cx="2146300" cy="1689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0A34122-3C27-78A8-F093-4AC85E43D440}"/>
                  </a:ext>
                </a:extLst>
              </p:cNvPr>
              <p:cNvSpPr txBox="1"/>
              <p:nvPr/>
            </p:nvSpPr>
            <p:spPr>
              <a:xfrm>
                <a:off x="9030623" y="4189064"/>
                <a:ext cx="2118049" cy="582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dirty="0"/>
                  <a:t>Buckyball</a:t>
                </a:r>
              </a:p>
            </p:txBody>
          </p:sp>
        </p:grpSp>
        <p:cxnSp>
          <p:nvCxnSpPr>
            <p:cNvPr id="16" name="Straight Arrow Connector 4">
              <a:extLst>
                <a:ext uri="{FF2B5EF4-FFF2-40B4-BE49-F238E27FC236}">
                  <a16:creationId xmlns:a16="http://schemas.microsoft.com/office/drawing/2014/main" id="{81F941B1-711F-589E-4980-45B6C7FC1D89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 flipH="1">
              <a:off x="1596555" y="4121465"/>
              <a:ext cx="1738265" cy="30591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4">
              <a:extLst>
                <a:ext uri="{FF2B5EF4-FFF2-40B4-BE49-F238E27FC236}">
                  <a16:creationId xmlns:a16="http://schemas.microsoft.com/office/drawing/2014/main" id="{A8AA0AB8-C2CB-6139-FD63-3D390B9DA627}"/>
                </a:ext>
              </a:extLst>
            </p:cNvPr>
            <p:cNvCxnSpPr>
              <a:cxnSpLocks/>
              <a:stCxn id="4" idx="2"/>
              <a:endCxn id="11" idx="0"/>
            </p:cNvCxnSpPr>
            <p:nvPr/>
          </p:nvCxnSpPr>
          <p:spPr>
            <a:xfrm flipH="1">
              <a:off x="2331138" y="4121465"/>
              <a:ext cx="1003683" cy="53088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4">
              <a:extLst>
                <a:ext uri="{FF2B5EF4-FFF2-40B4-BE49-F238E27FC236}">
                  <a16:creationId xmlns:a16="http://schemas.microsoft.com/office/drawing/2014/main" id="{D969BB78-6B1F-EBDD-EA64-620B3EF31C0B}"/>
                </a:ext>
              </a:extLst>
            </p:cNvPr>
            <p:cNvCxnSpPr>
              <a:cxnSpLocks/>
              <a:stCxn id="4" idx="2"/>
              <a:endCxn id="12" idx="0"/>
            </p:cNvCxnSpPr>
            <p:nvPr/>
          </p:nvCxnSpPr>
          <p:spPr>
            <a:xfrm>
              <a:off x="3334821" y="4121465"/>
              <a:ext cx="64737" cy="57553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4">
              <a:extLst>
                <a:ext uri="{FF2B5EF4-FFF2-40B4-BE49-F238E27FC236}">
                  <a16:creationId xmlns:a16="http://schemas.microsoft.com/office/drawing/2014/main" id="{A8A0BC05-8E6C-C7DD-5099-FFF76D9B0543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3334821" y="4121465"/>
              <a:ext cx="852809" cy="32999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4">
              <a:extLst>
                <a:ext uri="{FF2B5EF4-FFF2-40B4-BE49-F238E27FC236}">
                  <a16:creationId xmlns:a16="http://schemas.microsoft.com/office/drawing/2014/main" id="{4FB4BF6F-10A0-BC2C-18EF-C60EA4A8F895}"/>
                </a:ext>
              </a:extLst>
            </p:cNvPr>
            <p:cNvCxnSpPr>
              <a:cxnSpLocks/>
              <a:stCxn id="4" idx="2"/>
            </p:cNvCxnSpPr>
            <p:nvPr/>
          </p:nvCxnSpPr>
          <p:spPr>
            <a:xfrm>
              <a:off x="3334821" y="4121465"/>
              <a:ext cx="1903929" cy="308127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EC8C72E-11E1-4E80-AE1F-4E4ACA01200D}"/>
              </a:ext>
            </a:extLst>
          </p:cNvPr>
          <p:cNvSpPr txBox="1">
            <a:spLocks/>
          </p:cNvSpPr>
          <p:nvPr/>
        </p:nvSpPr>
        <p:spPr>
          <a:xfrm>
            <a:off x="6858000" y="2572275"/>
            <a:ext cx="4940300" cy="208422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sz="21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spc="-15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Shape</a:t>
            </a:r>
            <a:r>
              <a:rPr lang="en-US" sz="21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sz="21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public:</a:t>
            </a:r>
            <a:endParaRPr lang="en-US" sz="2100" b="0" spc="-15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1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virtual</a:t>
            </a:r>
            <a:r>
              <a:rPr lang="en-US" sz="21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1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spc="-15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volume</a:t>
            </a:r>
            <a:r>
              <a:rPr lang="en-US" sz="21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</a:t>
            </a:r>
            <a:r>
              <a:rPr lang="en-US" sz="2100" b="0" spc="-15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1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spc="-150" dirty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sz="21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100" b="0" spc="-15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29FAC476-065F-7958-3F67-38787513FAE1}"/>
              </a:ext>
            </a:extLst>
          </p:cNvPr>
          <p:cNvSpPr txBox="1">
            <a:spLocks/>
          </p:cNvSpPr>
          <p:nvPr/>
        </p:nvSpPr>
        <p:spPr>
          <a:xfrm>
            <a:off x="6858000" y="4880580"/>
            <a:ext cx="4940300" cy="16743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24292E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What’s the default volume of a </a:t>
            </a:r>
            <a:r>
              <a:rPr lang="en-US" sz="2400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Shape</a:t>
            </a:r>
            <a:r>
              <a:rPr lang="en-US" sz="2400" dirty="0">
                <a:solidFill>
                  <a:srgbClr val="24292E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? Let’s mark it pure virtual and let subclass decide!</a:t>
            </a:r>
          </a:p>
        </p:txBody>
      </p:sp>
    </p:spTree>
    <p:extLst>
      <p:ext uri="{BB962C8B-B14F-4D97-AF65-F5344CB8AC3E}">
        <p14:creationId xmlns:p14="http://schemas.microsoft.com/office/powerpoint/2010/main" val="230819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06984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6391D-E944-88D4-5B40-B84AA79BA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Closing Thoughts</a:t>
            </a:r>
          </a:p>
        </p:txBody>
      </p:sp>
    </p:spTree>
    <p:extLst>
      <p:ext uri="{BB962C8B-B14F-4D97-AF65-F5344CB8AC3E}">
        <p14:creationId xmlns:p14="http://schemas.microsoft.com/office/powerpoint/2010/main" val="296436469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92099A-AD6D-03AA-78D1-0FD5FB8B2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Sometimes inheritance can get out of hand</a:t>
            </a:r>
          </a:p>
        </p:txBody>
      </p:sp>
      <p:pic>
        <p:nvPicPr>
          <p:cNvPr id="1026" name="Picture 2" descr="UML diagram of class design, dependencies, and inheritance. Classes... |  Download Scientific Diagram">
            <a:extLst>
              <a:ext uri="{FF2B5EF4-FFF2-40B4-BE49-F238E27FC236}">
                <a16:creationId xmlns:a16="http://schemas.microsoft.com/office/drawing/2014/main" id="{001F6AB1-91A8-756F-8067-54505CA1E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178" y="1566193"/>
            <a:ext cx="7955643" cy="466107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5915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4D450F-74A4-FAFF-F5F7-07DDAB4BA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Big inheritance trees tend to be </a:t>
            </a:r>
            <a:r>
              <a:rPr lang="en-US" b="1" dirty="0">
                <a:solidFill>
                  <a:srgbClr val="D73A48"/>
                </a:solidFill>
              </a:rPr>
              <a:t>slower</a:t>
            </a:r>
            <a:r>
              <a:rPr lang="en-US" dirty="0"/>
              <a:t> and </a:t>
            </a:r>
            <a:r>
              <a:rPr lang="en-US" b="1" dirty="0">
                <a:solidFill>
                  <a:srgbClr val="D73A48"/>
                </a:solidFill>
              </a:rPr>
              <a:t>harder to reason about</a:t>
            </a:r>
          </a:p>
          <a:p>
            <a:pPr lvl="1"/>
            <a:r>
              <a:rPr lang="en-US" dirty="0"/>
              <a:t>In video games, approach of subclassing for every different object type is uncommon among modern game engines</a:t>
            </a:r>
          </a:p>
          <a:p>
            <a:pPr lvl="1"/>
            <a:r>
              <a:rPr lang="en-US" dirty="0"/>
              <a:t>Composition is often more flexible and just makes sense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74E264-6E01-7C86-237D-939758F1A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Sometimes inheritance can get out of hand</a:t>
            </a:r>
          </a:p>
        </p:txBody>
      </p:sp>
    </p:spTree>
    <p:extLst>
      <p:ext uri="{BB962C8B-B14F-4D97-AF65-F5344CB8AC3E}">
        <p14:creationId xmlns:p14="http://schemas.microsoft.com/office/powerpoint/2010/main" val="68139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uh Cat Meme Sticker">
            <a:extLst>
              <a:ext uri="{FF2B5EF4-FFF2-40B4-BE49-F238E27FC236}">
                <a16:creationId xmlns:a16="http://schemas.microsoft.com/office/drawing/2014/main" id="{90F23AB7-5AF6-7025-B349-71B8930BF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0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6BCB0B-384F-9A06-D09C-0C8AC532FEB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“A car is an engine”</a:t>
            </a:r>
          </a:p>
        </p:txBody>
      </p:sp>
    </p:spTree>
    <p:extLst>
      <p:ext uri="{BB962C8B-B14F-4D97-AF65-F5344CB8AC3E}">
        <p14:creationId xmlns:p14="http://schemas.microsoft.com/office/powerpoint/2010/main" val="182764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8E478-7BF6-843C-175C-91590E8CD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uh Challenge Meme Generator - Piñata Farms - The best meme generator and  meme maker for video &amp; image memes">
            <a:extLst>
              <a:ext uri="{FF2B5EF4-FFF2-40B4-BE49-F238E27FC236}">
                <a16:creationId xmlns:a16="http://schemas.microsoft.com/office/drawing/2014/main" id="{F214F4E8-E65E-CDB1-8A44-41727EB31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50" y="3365727"/>
            <a:ext cx="3314700" cy="273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uh Challenge Meme Generator - Piñata Farms - The best meme generator and  meme maker for video &amp; image memes">
            <a:extLst>
              <a:ext uri="{FF2B5EF4-FFF2-40B4-BE49-F238E27FC236}">
                <a16:creationId xmlns:a16="http://schemas.microsoft.com/office/drawing/2014/main" id="{ECE08B7A-D0D1-5DD4-A7E3-D1496309F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50" y="761772"/>
            <a:ext cx="3314700" cy="273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25B905-4BEE-CBBB-4DD9-A89505FA41C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/>
              <a:t>“A car</a:t>
            </a:r>
            <a:r>
              <a:rPr lang="en-US" strike="sngStrike" dirty="0"/>
              <a:t> is </a:t>
            </a:r>
            <a:r>
              <a:rPr lang="en-US" dirty="0">
                <a:solidFill>
                  <a:srgbClr val="D73A48"/>
                </a:solidFill>
              </a:rPr>
              <a:t>has</a:t>
            </a:r>
            <a:r>
              <a:rPr lang="en-US" dirty="0"/>
              <a:t> an engine”</a:t>
            </a:r>
          </a:p>
        </p:txBody>
      </p:sp>
    </p:spTree>
    <p:extLst>
      <p:ext uri="{BB962C8B-B14F-4D97-AF65-F5344CB8AC3E}">
        <p14:creationId xmlns:p14="http://schemas.microsoft.com/office/powerpoint/2010/main" val="74673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7A050-1FF6-4D94-84F1-68959120A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598" cy="766989"/>
          </a:xfrm>
        </p:spPr>
        <p:txBody>
          <a:bodyPr>
            <a:normAutofit/>
          </a:bodyPr>
          <a:lstStyle/>
          <a:p>
            <a:r>
              <a:rPr lang="en-US" dirty="0"/>
              <a:t>Prefer composition over 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4A232-EF62-EAD2-D254-FFECB8D05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lnSpcReduction="10000"/>
          </a:bodyPr>
          <a:lstStyle/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Car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Engine</a:t>
            </a:r>
          </a:p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SteeringWheel</a:t>
            </a:r>
            <a:endParaRPr lang="en-US" b="0" dirty="0">
              <a:solidFill>
                <a:srgbClr val="6F42C1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Brakes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/* Hmmm... this doesn’t 	seem quite right */</a:t>
            </a:r>
            <a:endParaRPr lang="en-US" b="0" dirty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30AF95-5DC2-95D7-6866-E292CB7A6FD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 anchor="ctr"/>
          <a:lstStyle/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Car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Engine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engine;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SteeringWheel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wheel;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Brakes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brakes;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5BF716-60E6-5609-0FAE-C238BC57FBF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93700" y="1541416"/>
            <a:ext cx="11404598" cy="428061"/>
          </a:xfrm>
        </p:spPr>
        <p:txBody>
          <a:bodyPr>
            <a:normAutofit fontScale="85000" lnSpcReduction="10000"/>
          </a:bodyPr>
          <a:lstStyle/>
          <a:p>
            <a:pPr marL="12700" indent="0">
              <a:buNone/>
            </a:pPr>
            <a:r>
              <a:rPr lang="en-US" dirty="0"/>
              <a:t>Inheritance is a powerful tool, but sometimes, composition just makes more sense!</a:t>
            </a:r>
          </a:p>
        </p:txBody>
      </p:sp>
    </p:spTree>
    <p:extLst>
      <p:ext uri="{BB962C8B-B14F-4D97-AF65-F5344CB8AC3E}">
        <p14:creationId xmlns:p14="http://schemas.microsoft.com/office/powerpoint/2010/main" val="44356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C2CE9-8366-48E0-2843-F60E41BC0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Prefer composition </a:t>
            </a:r>
            <a:r>
              <a:rPr lang="en-US" dirty="0">
                <a:solidFill>
                  <a:srgbClr val="D73A48"/>
                </a:solidFill>
              </a:rPr>
              <a:t>and</a:t>
            </a:r>
            <a:r>
              <a:rPr lang="en-US" dirty="0"/>
              <a:t> inheritance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CB311-61D4-39DF-3F92-1C3E09903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Car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Engine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engine;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SteeringWheel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wheel;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Brakes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brakes;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Engine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{};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CombustionEngine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: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Engine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{};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GasEngine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: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CombustionEngine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{};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DieselEngine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: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CombustionEngine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{};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class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ElectricEngine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: </a:t>
            </a:r>
            <a:r>
              <a:rPr lang="en-US" b="0" dirty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public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Engine</a:t>
            </a:r>
            <a:r>
              <a:rPr lang="en-US" b="0" dirty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{};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1359BF-D6C6-1E48-2E86-CD833406C97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/>
              <a:t>Combining both of these ideas can give the best of both worlds!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2D4CAB-A142-8781-E055-D8D19F327563}"/>
              </a:ext>
            </a:extLst>
          </p:cNvPr>
          <p:cNvSpPr txBox="1">
            <a:spLocks/>
          </p:cNvSpPr>
          <p:nvPr/>
        </p:nvSpPr>
        <p:spPr>
          <a:xfrm>
            <a:off x="6411433" y="2591825"/>
            <a:ext cx="4940300" cy="167434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24292E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If you want to see one place this technique is used in C++, look up the </a:t>
            </a:r>
            <a:r>
              <a:rPr lang="en-US" sz="2400" dirty="0">
                <a:solidFill>
                  <a:srgbClr val="24292E"/>
                </a:solidFill>
                <a:ea typeface="EmbedMenlo" panose="020B0609030804020204" pitchFamily="49" charset="0"/>
                <a:cs typeface="EmbedMenlo" panose="020B0609030804020204" pitchFamily="49" charset="0"/>
                <a:hlinkClick r:id="rId2"/>
              </a:rPr>
              <a:t>PIMPL idiom</a:t>
            </a:r>
            <a:r>
              <a:rPr lang="en-US" sz="2400" dirty="0">
                <a:solidFill>
                  <a:srgbClr val="24292E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7229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5388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S106L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38B6FF"/>
      </a:accent1>
      <a:accent2>
        <a:srgbClr val="FF5757"/>
      </a:accent2>
      <a:accent3>
        <a:srgbClr val="FFBD59"/>
      </a:accent3>
      <a:accent4>
        <a:srgbClr val="7ED957"/>
      </a:accent4>
      <a:accent5>
        <a:srgbClr val="FF4487"/>
      </a:accent5>
      <a:accent6>
        <a:srgbClr val="4EA72E"/>
      </a:accent6>
      <a:hlink>
        <a:srgbClr val="467886"/>
      </a:hlink>
      <a:folHlink>
        <a:srgbClr val="96607D"/>
      </a:folHlink>
    </a:clrScheme>
    <a:fontScheme name="Open Sans">
      <a:majorFont>
        <a:latin typeface="Open Sans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Open Sans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21399</TotalTime>
  <Words>5108</Words>
  <Application>Microsoft Office PowerPoint</Application>
  <PresentationFormat>宽屏</PresentationFormat>
  <Paragraphs>1106</Paragraphs>
  <Slides>99</Slides>
  <Notes>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99</vt:i4>
      </vt:variant>
    </vt:vector>
  </HeadingPairs>
  <TitlesOfParts>
    <vt:vector size="100" baseType="lpstr">
      <vt:lpstr>Office Theme</vt:lpstr>
      <vt:lpstr>Welcome back! Attendance form below</vt:lpstr>
      <vt:lpstr>A class as a concept in a program</vt:lpstr>
      <vt:lpstr>How do we extend classes?</vt:lpstr>
      <vt:lpstr>Lecture 9:  Inheritance</vt:lpstr>
      <vt:lpstr>Today’s Agenda</vt:lpstr>
      <vt:lpstr>PowerPoint 演示文稿</vt:lpstr>
      <vt:lpstr>A Recap on Classes</vt:lpstr>
      <vt:lpstr>Last Time: Classes</vt:lpstr>
      <vt:lpstr>A Point on classes</vt:lpstr>
      <vt:lpstr>A Point on classes</vt:lpstr>
      <vt:lpstr>Classes: Python vs. C++</vt:lpstr>
      <vt:lpstr>Classes: Memory Layout (Python)</vt:lpstr>
      <vt:lpstr>It’s actually much worse than this!</vt:lpstr>
      <vt:lpstr>Classes: Memory Layout (C++)</vt:lpstr>
      <vt:lpstr>Classes: Memory Layout</vt:lpstr>
      <vt:lpstr>PowerPoint 演示文稿</vt:lpstr>
      <vt:lpstr>Where are the functions?</vt:lpstr>
      <vt:lpstr>Where are the functions?</vt:lpstr>
      <vt:lpstr>Where are the functions?</vt:lpstr>
      <vt:lpstr>Q: Do we have a self in C++?</vt:lpstr>
      <vt:lpstr>this in C++</vt:lpstr>
      <vt:lpstr>The importance of this</vt:lpstr>
      <vt:lpstr>The importance of this</vt:lpstr>
      <vt:lpstr>What is this?</vt:lpstr>
      <vt:lpstr>this in C++</vt:lpstr>
      <vt:lpstr>PowerPoint 演示文稿</vt:lpstr>
      <vt:lpstr>Inheritance</vt:lpstr>
      <vt:lpstr>A mechanism for one class to inherit properties from another</vt:lpstr>
      <vt:lpstr>Many kinds of cars</vt:lpstr>
      <vt:lpstr>Many kinds of shapes</vt:lpstr>
      <vt:lpstr>We’ve seen this before: streams!</vt:lpstr>
      <vt:lpstr>How do we model inheritance in C++?</vt:lpstr>
      <vt:lpstr>PowerPoint 演示文稿</vt:lpstr>
      <vt:lpstr>Fortnite as classes</vt:lpstr>
      <vt:lpstr>There’s a lot of redundancy here!</vt:lpstr>
      <vt:lpstr>This model is also a pain to modify</vt:lpstr>
      <vt:lpstr>Taking a step back</vt:lpstr>
      <vt:lpstr>Introducing a common base class: Entity</vt:lpstr>
      <vt:lpstr>Introducing a common base class: Entity</vt:lpstr>
      <vt:lpstr>Now we inherit!</vt:lpstr>
      <vt:lpstr>Now we inherit!</vt:lpstr>
      <vt:lpstr>More layers of inheritance…</vt:lpstr>
      <vt:lpstr>An inheritance tree defines is-a relationships</vt:lpstr>
      <vt:lpstr>Defining common functionality is trivial!</vt:lpstr>
      <vt:lpstr>PowerPoint 演示文稿</vt:lpstr>
      <vt:lpstr>Note: access modifiers</vt:lpstr>
      <vt:lpstr>Note: access modifiers</vt:lpstr>
      <vt:lpstr>Note: access modifiers</vt:lpstr>
      <vt:lpstr>Note: access modifiers</vt:lpstr>
      <vt:lpstr>Note: protected access modifier</vt:lpstr>
      <vt:lpstr>PowerPoint 演示文稿</vt:lpstr>
      <vt:lpstr>Let’s build a game!</vt:lpstr>
      <vt:lpstr>Let’s build a game!</vt:lpstr>
      <vt:lpstr>Let’s build a game!</vt:lpstr>
      <vt:lpstr>Let’s build a game!</vt:lpstr>
      <vt:lpstr>Let’s try it out!</vt:lpstr>
      <vt:lpstr>It didn’t work! What’s going on!?</vt:lpstr>
      <vt:lpstr>Behind the scenes</vt:lpstr>
      <vt:lpstr>Behind the scenes</vt:lpstr>
      <vt:lpstr>Behind the scenes</vt:lpstr>
      <vt:lpstr>A Projectile doesn’t “fit” into an Entity</vt:lpstr>
      <vt:lpstr>Solution: Use an Entity* instead</vt:lpstr>
      <vt:lpstr>Solution: Use an Entity* instead</vt:lpstr>
      <vt:lpstr>PowerPoint 演示文稿</vt:lpstr>
      <vt:lpstr>Let’s try it again!</vt:lpstr>
      <vt:lpstr>It still didn’t work… 😭 😭 😭</vt:lpstr>
      <vt:lpstr>Announcements</vt:lpstr>
      <vt:lpstr>Virtual Functions</vt:lpstr>
      <vt:lpstr>Problem: Which one is called?</vt:lpstr>
      <vt:lpstr>Problem: Which one is called?</vt:lpstr>
      <vt:lpstr>Problem: Which one is called?</vt:lpstr>
      <vt:lpstr>Problem: Which one is called?</vt:lpstr>
      <vt:lpstr>Using Entity* comes at a cost:</vt:lpstr>
      <vt:lpstr>This is not what we wanted!</vt:lpstr>
      <vt:lpstr>PowerPoint 演示文稿</vt:lpstr>
      <vt:lpstr>Introducing virtual functions</vt:lpstr>
      <vt:lpstr>Virtual functions</vt:lpstr>
      <vt:lpstr>Does it work?</vt:lpstr>
      <vt:lpstr>PowerPoint 演示文稿</vt:lpstr>
      <vt:lpstr>How does it work?</vt:lpstr>
      <vt:lpstr>Behind the Scenes</vt:lpstr>
      <vt:lpstr>Behind the Scenes</vt:lpstr>
      <vt:lpstr>Recall: Classes in Python</vt:lpstr>
      <vt:lpstr>virtual is kind of like Python</vt:lpstr>
      <vt:lpstr>Quick check: pros/cons of virtual functions?</vt:lpstr>
      <vt:lpstr>PowerPoint 演示文稿</vt:lpstr>
      <vt:lpstr>Pure virtual functions</vt:lpstr>
      <vt:lpstr>Pure virtual functions</vt:lpstr>
      <vt:lpstr>Pure virtual functions</vt:lpstr>
      <vt:lpstr>Pure virtual functions</vt:lpstr>
      <vt:lpstr>PowerPoint 演示文稿</vt:lpstr>
      <vt:lpstr>Closing Thoughts</vt:lpstr>
      <vt:lpstr>Sometimes inheritance can get out of hand</vt:lpstr>
      <vt:lpstr>Sometimes inheritance can get out of hand</vt:lpstr>
      <vt:lpstr>“A car is an engine”</vt:lpstr>
      <vt:lpstr>“A car is has an engine”</vt:lpstr>
      <vt:lpstr>Prefer composition over inheritance</vt:lpstr>
      <vt:lpstr>Prefer composition and inheritance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2: Types and Structs</dc:title>
  <dc:creator>Jacob Tristan Roberts-Baca</dc:creator>
  <cp:lastModifiedBy>Jacob Tristan Roberts-Baca</cp:lastModifiedBy>
  <cp:revision>111</cp:revision>
  <dcterms:created xsi:type="dcterms:W3CDTF">2024-08-11T15:35:55Z</dcterms:created>
  <dcterms:modified xsi:type="dcterms:W3CDTF">2025-07-23T15:42:37Z</dcterms:modified>
</cp:coreProperties>
</file>